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9" r:id="rId4"/>
    <p:sldId id="260" r:id="rId5"/>
    <p:sldId id="261" r:id="rId6"/>
    <p:sldId id="265" r:id="rId7"/>
    <p:sldId id="267" r:id="rId8"/>
    <p:sldId id="270" r:id="rId9"/>
    <p:sldId id="279" r:id="rId10"/>
    <p:sldId id="280" r:id="rId11"/>
    <p:sldId id="282" r:id="rId12"/>
    <p:sldId id="284" r:id="rId13"/>
    <p:sldId id="281" r:id="rId14"/>
    <p:sldId id="285" r:id="rId15"/>
    <p:sldId id="286" r:id="rId16"/>
    <p:sldId id="264" r:id="rId17"/>
    <p:sldId id="263"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2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C1A4CC-E5B5-4D99-8959-26DDA91B7455}" type="datetimeFigureOut">
              <a:rPr lang="en-US" smtClean="0"/>
              <a:t>10/24/2023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76635B-5D81-47E4-BBDB-3E7586DD40FF}" type="slidenum">
              <a:rPr lang="en-US" smtClean="0"/>
              <a:t>‹#›</a:t>
            </a:fld>
            <a:endParaRPr lang="en-US"/>
          </a:p>
        </p:txBody>
      </p:sp>
    </p:spTree>
    <p:extLst>
      <p:ext uri="{BB962C8B-B14F-4D97-AF65-F5344CB8AC3E}">
        <p14:creationId xmlns:p14="http://schemas.microsoft.com/office/powerpoint/2010/main" val="347723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76635B-5D81-47E4-BBDB-3E7586DD40FF}" type="slidenum">
              <a:rPr lang="en-US" smtClean="0"/>
              <a:t>6</a:t>
            </a:fld>
            <a:endParaRPr lang="en-US"/>
          </a:p>
        </p:txBody>
      </p:sp>
    </p:spTree>
    <p:extLst>
      <p:ext uri="{BB962C8B-B14F-4D97-AF65-F5344CB8AC3E}">
        <p14:creationId xmlns:p14="http://schemas.microsoft.com/office/powerpoint/2010/main" val="1291165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76635B-5D81-47E4-BBDB-3E7586DD40FF}" type="slidenum">
              <a:rPr lang="en-US" smtClean="0"/>
              <a:t>17</a:t>
            </a:fld>
            <a:endParaRPr lang="en-US"/>
          </a:p>
        </p:txBody>
      </p:sp>
    </p:spTree>
    <p:extLst>
      <p:ext uri="{BB962C8B-B14F-4D97-AF65-F5344CB8AC3E}">
        <p14:creationId xmlns:p14="http://schemas.microsoft.com/office/powerpoint/2010/main" val="424903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AB07F-C89C-D127-BCAC-ECBF6DC302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BC7BF1-DAC6-6B21-EAC6-DB0DBE5336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DC13CE-37AE-7379-2E71-6A4A0CCFEC4C}"/>
              </a:ext>
            </a:extLst>
          </p:cNvPr>
          <p:cNvSpPr>
            <a:spLocks noGrp="1"/>
          </p:cNvSpPr>
          <p:nvPr>
            <p:ph type="dt" sz="half" idx="10"/>
          </p:nvPr>
        </p:nvSpPr>
        <p:spPr/>
        <p:txBody>
          <a:bodyPr/>
          <a:lstStyle/>
          <a:p>
            <a:fld id="{B9221973-E322-4530-8BAE-CB3B302BCF5E}" type="datetimeFigureOut">
              <a:rPr lang="en-US" smtClean="0"/>
              <a:t>10/23/2023</a:t>
            </a:fld>
            <a:endParaRPr lang="en-US"/>
          </a:p>
        </p:txBody>
      </p:sp>
      <p:sp>
        <p:nvSpPr>
          <p:cNvPr id="5" name="Footer Placeholder 4">
            <a:extLst>
              <a:ext uri="{FF2B5EF4-FFF2-40B4-BE49-F238E27FC236}">
                <a16:creationId xmlns:a16="http://schemas.microsoft.com/office/drawing/2014/main" id="{F54C0DC7-C486-472A-5B1D-54833D5D1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CF7949-3B51-4BDD-0C82-2AEE90135125}"/>
              </a:ext>
            </a:extLst>
          </p:cNvPr>
          <p:cNvSpPr>
            <a:spLocks noGrp="1"/>
          </p:cNvSpPr>
          <p:nvPr>
            <p:ph type="sldNum" sz="quarter" idx="12"/>
          </p:nvPr>
        </p:nvSpPr>
        <p:spPr/>
        <p:txBody>
          <a:bodyPr/>
          <a:lstStyle/>
          <a:p>
            <a:fld id="{BD36FA1C-3984-4F6C-9F68-F4B7C9A460A6}" type="slidenum">
              <a:rPr lang="en-US" smtClean="0"/>
              <a:t>‹#›</a:t>
            </a:fld>
            <a:endParaRPr lang="en-US"/>
          </a:p>
        </p:txBody>
      </p:sp>
    </p:spTree>
    <p:extLst>
      <p:ext uri="{BB962C8B-B14F-4D97-AF65-F5344CB8AC3E}">
        <p14:creationId xmlns:p14="http://schemas.microsoft.com/office/powerpoint/2010/main" val="2625033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67C1-5298-DD80-BE1A-0583D0AA07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24EBBD-0B5E-19A8-5023-16581DE0AA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E779D-90D4-93B9-78AE-F0B4B5D26980}"/>
              </a:ext>
            </a:extLst>
          </p:cNvPr>
          <p:cNvSpPr>
            <a:spLocks noGrp="1"/>
          </p:cNvSpPr>
          <p:nvPr>
            <p:ph type="dt" sz="half" idx="10"/>
          </p:nvPr>
        </p:nvSpPr>
        <p:spPr/>
        <p:txBody>
          <a:bodyPr/>
          <a:lstStyle/>
          <a:p>
            <a:fld id="{B9221973-E322-4530-8BAE-CB3B302BCF5E}" type="datetimeFigureOut">
              <a:rPr lang="en-US" smtClean="0"/>
              <a:t>10/23/2023</a:t>
            </a:fld>
            <a:endParaRPr lang="en-US"/>
          </a:p>
        </p:txBody>
      </p:sp>
      <p:sp>
        <p:nvSpPr>
          <p:cNvPr id="5" name="Footer Placeholder 4">
            <a:extLst>
              <a:ext uri="{FF2B5EF4-FFF2-40B4-BE49-F238E27FC236}">
                <a16:creationId xmlns:a16="http://schemas.microsoft.com/office/drawing/2014/main" id="{EC99DF12-F05D-6A39-9B1E-EB503D650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981941-E61A-FC76-8F34-582BA4386CCA}"/>
              </a:ext>
            </a:extLst>
          </p:cNvPr>
          <p:cNvSpPr>
            <a:spLocks noGrp="1"/>
          </p:cNvSpPr>
          <p:nvPr>
            <p:ph type="sldNum" sz="quarter" idx="12"/>
          </p:nvPr>
        </p:nvSpPr>
        <p:spPr/>
        <p:txBody>
          <a:bodyPr/>
          <a:lstStyle/>
          <a:p>
            <a:fld id="{BD36FA1C-3984-4F6C-9F68-F4B7C9A460A6}" type="slidenum">
              <a:rPr lang="en-US" smtClean="0"/>
              <a:t>‹#›</a:t>
            </a:fld>
            <a:endParaRPr lang="en-US"/>
          </a:p>
        </p:txBody>
      </p:sp>
    </p:spTree>
    <p:extLst>
      <p:ext uri="{BB962C8B-B14F-4D97-AF65-F5344CB8AC3E}">
        <p14:creationId xmlns:p14="http://schemas.microsoft.com/office/powerpoint/2010/main" val="1610911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2C8CCE-7F39-AE7C-94A4-D778EECEBC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76B6ED-CF36-4097-D6AA-4DD4CE35FC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1DB19-B1BF-7F5B-8D2F-1B00C3EC7FAF}"/>
              </a:ext>
            </a:extLst>
          </p:cNvPr>
          <p:cNvSpPr>
            <a:spLocks noGrp="1"/>
          </p:cNvSpPr>
          <p:nvPr>
            <p:ph type="dt" sz="half" idx="10"/>
          </p:nvPr>
        </p:nvSpPr>
        <p:spPr/>
        <p:txBody>
          <a:bodyPr/>
          <a:lstStyle/>
          <a:p>
            <a:fld id="{B9221973-E322-4530-8BAE-CB3B302BCF5E}" type="datetimeFigureOut">
              <a:rPr lang="en-US" smtClean="0"/>
              <a:t>10/23/2023</a:t>
            </a:fld>
            <a:endParaRPr lang="en-US"/>
          </a:p>
        </p:txBody>
      </p:sp>
      <p:sp>
        <p:nvSpPr>
          <p:cNvPr id="5" name="Footer Placeholder 4">
            <a:extLst>
              <a:ext uri="{FF2B5EF4-FFF2-40B4-BE49-F238E27FC236}">
                <a16:creationId xmlns:a16="http://schemas.microsoft.com/office/drawing/2014/main" id="{0BD6F46F-8064-CB40-68BF-2AB45AF95B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30CFF-EDF6-EE71-FFFC-EEEAE8F798C8}"/>
              </a:ext>
            </a:extLst>
          </p:cNvPr>
          <p:cNvSpPr>
            <a:spLocks noGrp="1"/>
          </p:cNvSpPr>
          <p:nvPr>
            <p:ph type="sldNum" sz="quarter" idx="12"/>
          </p:nvPr>
        </p:nvSpPr>
        <p:spPr/>
        <p:txBody>
          <a:bodyPr/>
          <a:lstStyle/>
          <a:p>
            <a:fld id="{BD36FA1C-3984-4F6C-9F68-F4B7C9A460A6}" type="slidenum">
              <a:rPr lang="en-US" smtClean="0"/>
              <a:t>‹#›</a:t>
            </a:fld>
            <a:endParaRPr lang="en-US"/>
          </a:p>
        </p:txBody>
      </p:sp>
    </p:spTree>
    <p:extLst>
      <p:ext uri="{BB962C8B-B14F-4D97-AF65-F5344CB8AC3E}">
        <p14:creationId xmlns:p14="http://schemas.microsoft.com/office/powerpoint/2010/main" val="1919856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D8C1-947C-BE87-8EC9-E306BF353C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F25DD-925E-8AA9-7ED0-5343BD5277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BFD30-72FF-5011-6639-9E77FD7F733A}"/>
              </a:ext>
            </a:extLst>
          </p:cNvPr>
          <p:cNvSpPr>
            <a:spLocks noGrp="1"/>
          </p:cNvSpPr>
          <p:nvPr>
            <p:ph type="dt" sz="half" idx="10"/>
          </p:nvPr>
        </p:nvSpPr>
        <p:spPr/>
        <p:txBody>
          <a:bodyPr/>
          <a:lstStyle/>
          <a:p>
            <a:fld id="{B9221973-E322-4530-8BAE-CB3B302BCF5E}" type="datetimeFigureOut">
              <a:rPr lang="en-US" smtClean="0"/>
              <a:t>10/23/2023</a:t>
            </a:fld>
            <a:endParaRPr lang="en-US"/>
          </a:p>
        </p:txBody>
      </p:sp>
      <p:sp>
        <p:nvSpPr>
          <p:cNvPr id="5" name="Footer Placeholder 4">
            <a:extLst>
              <a:ext uri="{FF2B5EF4-FFF2-40B4-BE49-F238E27FC236}">
                <a16:creationId xmlns:a16="http://schemas.microsoft.com/office/drawing/2014/main" id="{EB2FDBD4-2263-19A2-ADB5-DCF8DFA222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9EA3F-A47F-9C11-DAA0-AADCC8CDB747}"/>
              </a:ext>
            </a:extLst>
          </p:cNvPr>
          <p:cNvSpPr>
            <a:spLocks noGrp="1"/>
          </p:cNvSpPr>
          <p:nvPr>
            <p:ph type="sldNum" sz="quarter" idx="12"/>
          </p:nvPr>
        </p:nvSpPr>
        <p:spPr/>
        <p:txBody>
          <a:bodyPr/>
          <a:lstStyle/>
          <a:p>
            <a:fld id="{BD36FA1C-3984-4F6C-9F68-F4B7C9A460A6}" type="slidenum">
              <a:rPr lang="en-US" smtClean="0"/>
              <a:t>‹#›</a:t>
            </a:fld>
            <a:endParaRPr lang="en-US"/>
          </a:p>
        </p:txBody>
      </p:sp>
    </p:spTree>
    <p:extLst>
      <p:ext uri="{BB962C8B-B14F-4D97-AF65-F5344CB8AC3E}">
        <p14:creationId xmlns:p14="http://schemas.microsoft.com/office/powerpoint/2010/main" val="477456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4F968-1E8E-BF9D-B13C-ED951A42C2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C8AB82-D926-6C75-22A2-9E8B8F09CD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82568B-D763-59ED-D4BE-295F2A5C0254}"/>
              </a:ext>
            </a:extLst>
          </p:cNvPr>
          <p:cNvSpPr>
            <a:spLocks noGrp="1"/>
          </p:cNvSpPr>
          <p:nvPr>
            <p:ph type="dt" sz="half" idx="10"/>
          </p:nvPr>
        </p:nvSpPr>
        <p:spPr/>
        <p:txBody>
          <a:bodyPr/>
          <a:lstStyle/>
          <a:p>
            <a:fld id="{B9221973-E322-4530-8BAE-CB3B302BCF5E}" type="datetimeFigureOut">
              <a:rPr lang="en-US" smtClean="0"/>
              <a:t>10/23/2023</a:t>
            </a:fld>
            <a:endParaRPr lang="en-US"/>
          </a:p>
        </p:txBody>
      </p:sp>
      <p:sp>
        <p:nvSpPr>
          <p:cNvPr id="5" name="Footer Placeholder 4">
            <a:extLst>
              <a:ext uri="{FF2B5EF4-FFF2-40B4-BE49-F238E27FC236}">
                <a16:creationId xmlns:a16="http://schemas.microsoft.com/office/drawing/2014/main" id="{6A561B89-2B7D-61F7-C064-7C6236570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B0F08-EFE3-290A-12E5-BDF2DB9BDC7E}"/>
              </a:ext>
            </a:extLst>
          </p:cNvPr>
          <p:cNvSpPr>
            <a:spLocks noGrp="1"/>
          </p:cNvSpPr>
          <p:nvPr>
            <p:ph type="sldNum" sz="quarter" idx="12"/>
          </p:nvPr>
        </p:nvSpPr>
        <p:spPr/>
        <p:txBody>
          <a:bodyPr/>
          <a:lstStyle/>
          <a:p>
            <a:fld id="{BD36FA1C-3984-4F6C-9F68-F4B7C9A460A6}" type="slidenum">
              <a:rPr lang="en-US" smtClean="0"/>
              <a:t>‹#›</a:t>
            </a:fld>
            <a:endParaRPr lang="en-US"/>
          </a:p>
        </p:txBody>
      </p:sp>
    </p:spTree>
    <p:extLst>
      <p:ext uri="{BB962C8B-B14F-4D97-AF65-F5344CB8AC3E}">
        <p14:creationId xmlns:p14="http://schemas.microsoft.com/office/powerpoint/2010/main" val="208106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BEC6-0122-9E7C-FC0A-28E35B411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F190B8-F834-CF54-4464-6F16CA3797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08F44-721A-FD09-25D6-66423C8FE6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40959-5D19-4099-9101-13E20FDCA8A8}"/>
              </a:ext>
            </a:extLst>
          </p:cNvPr>
          <p:cNvSpPr>
            <a:spLocks noGrp="1"/>
          </p:cNvSpPr>
          <p:nvPr>
            <p:ph type="dt" sz="half" idx="10"/>
          </p:nvPr>
        </p:nvSpPr>
        <p:spPr/>
        <p:txBody>
          <a:bodyPr/>
          <a:lstStyle/>
          <a:p>
            <a:fld id="{B9221973-E322-4530-8BAE-CB3B302BCF5E}" type="datetimeFigureOut">
              <a:rPr lang="en-US" smtClean="0"/>
              <a:t>10/23/2023</a:t>
            </a:fld>
            <a:endParaRPr lang="en-US"/>
          </a:p>
        </p:txBody>
      </p:sp>
      <p:sp>
        <p:nvSpPr>
          <p:cNvPr id="6" name="Footer Placeholder 5">
            <a:extLst>
              <a:ext uri="{FF2B5EF4-FFF2-40B4-BE49-F238E27FC236}">
                <a16:creationId xmlns:a16="http://schemas.microsoft.com/office/drawing/2014/main" id="{27089370-7202-1AF8-D652-7AC89F8277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F3494D-BA3A-7DDB-EAD9-847EA3936F25}"/>
              </a:ext>
            </a:extLst>
          </p:cNvPr>
          <p:cNvSpPr>
            <a:spLocks noGrp="1"/>
          </p:cNvSpPr>
          <p:nvPr>
            <p:ph type="sldNum" sz="quarter" idx="12"/>
          </p:nvPr>
        </p:nvSpPr>
        <p:spPr/>
        <p:txBody>
          <a:bodyPr/>
          <a:lstStyle/>
          <a:p>
            <a:fld id="{BD36FA1C-3984-4F6C-9F68-F4B7C9A460A6}" type="slidenum">
              <a:rPr lang="en-US" smtClean="0"/>
              <a:t>‹#›</a:t>
            </a:fld>
            <a:endParaRPr lang="en-US"/>
          </a:p>
        </p:txBody>
      </p:sp>
    </p:spTree>
    <p:extLst>
      <p:ext uri="{BB962C8B-B14F-4D97-AF65-F5344CB8AC3E}">
        <p14:creationId xmlns:p14="http://schemas.microsoft.com/office/powerpoint/2010/main" val="3145541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0D3D-220C-9742-31FD-AE2BD306A3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86BA9B-7F45-0BD6-5CCB-7EC496042D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AB1B89-A603-EB8D-F925-25F9386998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B4888C-3BAD-1A7D-B49D-5990E05C6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ED6316-A01F-5964-A78A-9852A28BAF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F8A5E9-7C0C-BAFE-8012-C20347CEAB34}"/>
              </a:ext>
            </a:extLst>
          </p:cNvPr>
          <p:cNvSpPr>
            <a:spLocks noGrp="1"/>
          </p:cNvSpPr>
          <p:nvPr>
            <p:ph type="dt" sz="half" idx="10"/>
          </p:nvPr>
        </p:nvSpPr>
        <p:spPr/>
        <p:txBody>
          <a:bodyPr/>
          <a:lstStyle/>
          <a:p>
            <a:fld id="{B9221973-E322-4530-8BAE-CB3B302BCF5E}" type="datetimeFigureOut">
              <a:rPr lang="en-US" smtClean="0"/>
              <a:t>10/23/2023</a:t>
            </a:fld>
            <a:endParaRPr lang="en-US"/>
          </a:p>
        </p:txBody>
      </p:sp>
      <p:sp>
        <p:nvSpPr>
          <p:cNvPr id="8" name="Footer Placeholder 7">
            <a:extLst>
              <a:ext uri="{FF2B5EF4-FFF2-40B4-BE49-F238E27FC236}">
                <a16:creationId xmlns:a16="http://schemas.microsoft.com/office/drawing/2014/main" id="{0475BB89-09EE-CEA2-B0D4-1F8D3B3C63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827EEA-B83B-A4A2-574F-318E2E37FA65}"/>
              </a:ext>
            </a:extLst>
          </p:cNvPr>
          <p:cNvSpPr>
            <a:spLocks noGrp="1"/>
          </p:cNvSpPr>
          <p:nvPr>
            <p:ph type="sldNum" sz="quarter" idx="12"/>
          </p:nvPr>
        </p:nvSpPr>
        <p:spPr/>
        <p:txBody>
          <a:bodyPr/>
          <a:lstStyle/>
          <a:p>
            <a:fld id="{BD36FA1C-3984-4F6C-9F68-F4B7C9A460A6}" type="slidenum">
              <a:rPr lang="en-US" smtClean="0"/>
              <a:t>‹#›</a:t>
            </a:fld>
            <a:endParaRPr lang="en-US"/>
          </a:p>
        </p:txBody>
      </p:sp>
    </p:spTree>
    <p:extLst>
      <p:ext uri="{BB962C8B-B14F-4D97-AF65-F5344CB8AC3E}">
        <p14:creationId xmlns:p14="http://schemas.microsoft.com/office/powerpoint/2010/main" val="2962782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CB55-05EE-5C4F-23B4-AEB02FA76B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3EFA28-ABFA-4F49-177A-EBEF5A76A412}"/>
              </a:ext>
            </a:extLst>
          </p:cNvPr>
          <p:cNvSpPr>
            <a:spLocks noGrp="1"/>
          </p:cNvSpPr>
          <p:nvPr>
            <p:ph type="dt" sz="half" idx="10"/>
          </p:nvPr>
        </p:nvSpPr>
        <p:spPr/>
        <p:txBody>
          <a:bodyPr/>
          <a:lstStyle/>
          <a:p>
            <a:fld id="{B9221973-E322-4530-8BAE-CB3B302BCF5E}" type="datetimeFigureOut">
              <a:rPr lang="en-US" smtClean="0"/>
              <a:t>10/23/2023</a:t>
            </a:fld>
            <a:endParaRPr lang="en-US"/>
          </a:p>
        </p:txBody>
      </p:sp>
      <p:sp>
        <p:nvSpPr>
          <p:cNvPr id="4" name="Footer Placeholder 3">
            <a:extLst>
              <a:ext uri="{FF2B5EF4-FFF2-40B4-BE49-F238E27FC236}">
                <a16:creationId xmlns:a16="http://schemas.microsoft.com/office/drawing/2014/main" id="{67665FC0-7D57-7762-B175-33B54D77E5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3A80D5-860D-F363-9B99-390ED38E9B64}"/>
              </a:ext>
            </a:extLst>
          </p:cNvPr>
          <p:cNvSpPr>
            <a:spLocks noGrp="1"/>
          </p:cNvSpPr>
          <p:nvPr>
            <p:ph type="sldNum" sz="quarter" idx="12"/>
          </p:nvPr>
        </p:nvSpPr>
        <p:spPr/>
        <p:txBody>
          <a:bodyPr/>
          <a:lstStyle/>
          <a:p>
            <a:fld id="{BD36FA1C-3984-4F6C-9F68-F4B7C9A460A6}" type="slidenum">
              <a:rPr lang="en-US" smtClean="0"/>
              <a:t>‹#›</a:t>
            </a:fld>
            <a:endParaRPr lang="en-US"/>
          </a:p>
        </p:txBody>
      </p:sp>
    </p:spTree>
    <p:extLst>
      <p:ext uri="{BB962C8B-B14F-4D97-AF65-F5344CB8AC3E}">
        <p14:creationId xmlns:p14="http://schemas.microsoft.com/office/powerpoint/2010/main" val="1942708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C433C8-FCF9-80E3-71E3-712676814C4C}"/>
              </a:ext>
            </a:extLst>
          </p:cNvPr>
          <p:cNvSpPr>
            <a:spLocks noGrp="1"/>
          </p:cNvSpPr>
          <p:nvPr>
            <p:ph type="dt" sz="half" idx="10"/>
          </p:nvPr>
        </p:nvSpPr>
        <p:spPr/>
        <p:txBody>
          <a:bodyPr/>
          <a:lstStyle/>
          <a:p>
            <a:fld id="{B9221973-E322-4530-8BAE-CB3B302BCF5E}" type="datetimeFigureOut">
              <a:rPr lang="en-US" smtClean="0"/>
              <a:t>10/23/2023</a:t>
            </a:fld>
            <a:endParaRPr lang="en-US"/>
          </a:p>
        </p:txBody>
      </p:sp>
      <p:sp>
        <p:nvSpPr>
          <p:cNvPr id="3" name="Footer Placeholder 2">
            <a:extLst>
              <a:ext uri="{FF2B5EF4-FFF2-40B4-BE49-F238E27FC236}">
                <a16:creationId xmlns:a16="http://schemas.microsoft.com/office/drawing/2014/main" id="{20E259DB-5C83-F2F7-A83C-120D8AC5D6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B58AE1-F773-B85E-1674-F01FAF59741D}"/>
              </a:ext>
            </a:extLst>
          </p:cNvPr>
          <p:cNvSpPr>
            <a:spLocks noGrp="1"/>
          </p:cNvSpPr>
          <p:nvPr>
            <p:ph type="sldNum" sz="quarter" idx="12"/>
          </p:nvPr>
        </p:nvSpPr>
        <p:spPr/>
        <p:txBody>
          <a:bodyPr/>
          <a:lstStyle/>
          <a:p>
            <a:fld id="{BD36FA1C-3984-4F6C-9F68-F4B7C9A460A6}" type="slidenum">
              <a:rPr lang="en-US" smtClean="0"/>
              <a:t>‹#›</a:t>
            </a:fld>
            <a:endParaRPr lang="en-US"/>
          </a:p>
        </p:txBody>
      </p:sp>
    </p:spTree>
    <p:extLst>
      <p:ext uri="{BB962C8B-B14F-4D97-AF65-F5344CB8AC3E}">
        <p14:creationId xmlns:p14="http://schemas.microsoft.com/office/powerpoint/2010/main" val="2123199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8CB3-FAC1-5FAB-0460-21FE569E0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53FE8B-C551-BBF2-DCFB-1353012EA1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C576B6-58CE-B917-6437-BDE4B43FC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8562A5-AFD7-6468-F75D-F4D1E48349D9}"/>
              </a:ext>
            </a:extLst>
          </p:cNvPr>
          <p:cNvSpPr>
            <a:spLocks noGrp="1"/>
          </p:cNvSpPr>
          <p:nvPr>
            <p:ph type="dt" sz="half" idx="10"/>
          </p:nvPr>
        </p:nvSpPr>
        <p:spPr/>
        <p:txBody>
          <a:bodyPr/>
          <a:lstStyle/>
          <a:p>
            <a:fld id="{B9221973-E322-4530-8BAE-CB3B302BCF5E}" type="datetimeFigureOut">
              <a:rPr lang="en-US" smtClean="0"/>
              <a:t>10/23/2023</a:t>
            </a:fld>
            <a:endParaRPr lang="en-US"/>
          </a:p>
        </p:txBody>
      </p:sp>
      <p:sp>
        <p:nvSpPr>
          <p:cNvPr id="6" name="Footer Placeholder 5">
            <a:extLst>
              <a:ext uri="{FF2B5EF4-FFF2-40B4-BE49-F238E27FC236}">
                <a16:creationId xmlns:a16="http://schemas.microsoft.com/office/drawing/2014/main" id="{D725B93A-8B6B-AD23-EA6E-F8B4E2E64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7B4F2-1F85-3EA8-80D7-1B5B2ED3A0D9}"/>
              </a:ext>
            </a:extLst>
          </p:cNvPr>
          <p:cNvSpPr>
            <a:spLocks noGrp="1"/>
          </p:cNvSpPr>
          <p:nvPr>
            <p:ph type="sldNum" sz="quarter" idx="12"/>
          </p:nvPr>
        </p:nvSpPr>
        <p:spPr/>
        <p:txBody>
          <a:bodyPr/>
          <a:lstStyle/>
          <a:p>
            <a:fld id="{BD36FA1C-3984-4F6C-9F68-F4B7C9A460A6}" type="slidenum">
              <a:rPr lang="en-US" smtClean="0"/>
              <a:t>‹#›</a:t>
            </a:fld>
            <a:endParaRPr lang="en-US"/>
          </a:p>
        </p:txBody>
      </p:sp>
    </p:spTree>
    <p:extLst>
      <p:ext uri="{BB962C8B-B14F-4D97-AF65-F5344CB8AC3E}">
        <p14:creationId xmlns:p14="http://schemas.microsoft.com/office/powerpoint/2010/main" val="51230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A6878-346E-EE86-66DD-95937FDDE7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1E53DD-17E0-90C6-EC1B-516B1BEE87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69E5CE-5BFD-E1F4-71EC-3549B22EFF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6D8B4C-C8FA-0E88-60D0-9280F36B676F}"/>
              </a:ext>
            </a:extLst>
          </p:cNvPr>
          <p:cNvSpPr>
            <a:spLocks noGrp="1"/>
          </p:cNvSpPr>
          <p:nvPr>
            <p:ph type="dt" sz="half" idx="10"/>
          </p:nvPr>
        </p:nvSpPr>
        <p:spPr/>
        <p:txBody>
          <a:bodyPr/>
          <a:lstStyle/>
          <a:p>
            <a:fld id="{B9221973-E322-4530-8BAE-CB3B302BCF5E}" type="datetimeFigureOut">
              <a:rPr lang="en-US" smtClean="0"/>
              <a:t>10/23/2023</a:t>
            </a:fld>
            <a:endParaRPr lang="en-US"/>
          </a:p>
        </p:txBody>
      </p:sp>
      <p:sp>
        <p:nvSpPr>
          <p:cNvPr id="6" name="Footer Placeholder 5">
            <a:extLst>
              <a:ext uri="{FF2B5EF4-FFF2-40B4-BE49-F238E27FC236}">
                <a16:creationId xmlns:a16="http://schemas.microsoft.com/office/drawing/2014/main" id="{6032CA10-E619-0EF9-C4FD-5665ECF939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333868-A652-CD4A-6EC6-046710C23738}"/>
              </a:ext>
            </a:extLst>
          </p:cNvPr>
          <p:cNvSpPr>
            <a:spLocks noGrp="1"/>
          </p:cNvSpPr>
          <p:nvPr>
            <p:ph type="sldNum" sz="quarter" idx="12"/>
          </p:nvPr>
        </p:nvSpPr>
        <p:spPr/>
        <p:txBody>
          <a:bodyPr/>
          <a:lstStyle/>
          <a:p>
            <a:fld id="{BD36FA1C-3984-4F6C-9F68-F4B7C9A460A6}" type="slidenum">
              <a:rPr lang="en-US" smtClean="0"/>
              <a:t>‹#›</a:t>
            </a:fld>
            <a:endParaRPr lang="en-US"/>
          </a:p>
        </p:txBody>
      </p:sp>
    </p:spTree>
    <p:extLst>
      <p:ext uri="{BB962C8B-B14F-4D97-AF65-F5344CB8AC3E}">
        <p14:creationId xmlns:p14="http://schemas.microsoft.com/office/powerpoint/2010/main" val="340283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B0E72-E9B3-61EB-6B52-715CE3728A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B2C758-D994-3933-E76F-A319F0DE0D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0F227-511A-BB43-15FF-F509610B4B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21973-E322-4530-8BAE-CB3B302BCF5E}" type="datetimeFigureOut">
              <a:rPr lang="en-US" smtClean="0"/>
              <a:t>10/23/2023</a:t>
            </a:fld>
            <a:endParaRPr lang="en-US"/>
          </a:p>
        </p:txBody>
      </p:sp>
      <p:sp>
        <p:nvSpPr>
          <p:cNvPr id="5" name="Footer Placeholder 4">
            <a:extLst>
              <a:ext uri="{FF2B5EF4-FFF2-40B4-BE49-F238E27FC236}">
                <a16:creationId xmlns:a16="http://schemas.microsoft.com/office/drawing/2014/main" id="{C4F04610-D4CF-5732-C6F9-DCD7A05ED5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851EA7-CF39-403C-E400-E2E2C38370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6FA1C-3984-4F6C-9F68-F4B7C9A460A6}" type="slidenum">
              <a:rPr lang="en-US" smtClean="0"/>
              <a:t>‹#›</a:t>
            </a:fld>
            <a:endParaRPr lang="en-US"/>
          </a:p>
        </p:txBody>
      </p:sp>
    </p:spTree>
    <p:extLst>
      <p:ext uri="{BB962C8B-B14F-4D97-AF65-F5344CB8AC3E}">
        <p14:creationId xmlns:p14="http://schemas.microsoft.com/office/powerpoint/2010/main" val="2159993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tmp"/></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Overhead Projector">
            <a:extLst>
              <a:ext uri="{FF2B5EF4-FFF2-40B4-BE49-F238E27FC236}">
                <a16:creationId xmlns:a16="http://schemas.microsoft.com/office/drawing/2014/main" id="{245EB905-75FE-2663-524D-59353B4DC68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CDCD1E-3808-FCBF-3ED3-6FB05A565C1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0" i="0">
                <a:solidFill>
                  <a:srgbClr val="FFFFFF"/>
                </a:solidFill>
                <a:effectLst/>
                <a:latin typeface="Söhne"/>
              </a:rPr>
              <a:t>Movie Data Analysis</a:t>
            </a:r>
            <a:endParaRPr lang="en-US" sz="5200">
              <a:solidFill>
                <a:srgbClr val="FFFFFF"/>
              </a:solidFill>
            </a:endParaRPr>
          </a:p>
        </p:txBody>
      </p:sp>
      <p:sp>
        <p:nvSpPr>
          <p:cNvPr id="3" name="Subtitle 2">
            <a:extLst>
              <a:ext uri="{FF2B5EF4-FFF2-40B4-BE49-F238E27FC236}">
                <a16:creationId xmlns:a16="http://schemas.microsoft.com/office/drawing/2014/main" id="{97B910BF-DC84-78A6-FF13-5EB08B7CB857}"/>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cap="none">
                <a:solidFill>
                  <a:srgbClr val="FFFFFF"/>
                </a:solidFill>
                <a:latin typeface="Söhne"/>
              </a:rPr>
              <a:t>by Gulnaz Nursultanova</a:t>
            </a:r>
          </a:p>
          <a:p>
            <a:endParaRPr lang="en-US">
              <a:solidFill>
                <a:srgbClr val="FFFFFF"/>
              </a:solidFill>
            </a:endParaRPr>
          </a:p>
        </p:txBody>
      </p:sp>
    </p:spTree>
    <p:extLst>
      <p:ext uri="{BB962C8B-B14F-4D97-AF65-F5344CB8AC3E}">
        <p14:creationId xmlns:p14="http://schemas.microsoft.com/office/powerpoint/2010/main" val="315408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57D4-7C4C-148A-C7A4-18CA48C6EC94}"/>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E97FB876-819C-069B-A635-739595C81506}"/>
              </a:ext>
            </a:extLst>
          </p:cNvPr>
          <p:cNvSpPr>
            <a:spLocks noGrp="1"/>
          </p:cNvSpPr>
          <p:nvPr>
            <p:ph idx="1"/>
          </p:nvPr>
        </p:nvSpPr>
        <p:spPr>
          <a:xfrm>
            <a:off x="838200" y="1549932"/>
            <a:ext cx="10515600" cy="721631"/>
          </a:xfrm>
        </p:spPr>
        <p:txBody>
          <a:bodyPr>
            <a:normAutofit fontScale="92500" lnSpcReduction="20000"/>
          </a:bodyPr>
          <a:lstStyle/>
          <a:p>
            <a:pPr marL="0" indent="0">
              <a:buNone/>
            </a:pPr>
            <a:r>
              <a:rPr lang="en-US" dirty="0">
                <a:latin typeface="Söhne"/>
              </a:rPr>
              <a:t>4</a:t>
            </a:r>
            <a:r>
              <a:rPr lang="en-US" b="0" i="0" dirty="0">
                <a:effectLst/>
                <a:latin typeface="Söhne"/>
              </a:rPr>
              <a:t>. The top 10 most popular genres among the audience based on the total number of votes.</a:t>
            </a:r>
            <a:endParaRPr lang="en-US" dirty="0"/>
          </a:p>
        </p:txBody>
      </p:sp>
      <p:pic>
        <p:nvPicPr>
          <p:cNvPr id="6" name="Picture 5" descr="A black screen with text&#10;&#10;Description automatically generated">
            <a:extLst>
              <a:ext uri="{FF2B5EF4-FFF2-40B4-BE49-F238E27FC236}">
                <a16:creationId xmlns:a16="http://schemas.microsoft.com/office/drawing/2014/main" id="{7406A7D9-E2DA-C8E9-438A-779126CFE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2" y="2376073"/>
            <a:ext cx="4896167" cy="1368613"/>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6CDB3C9A-0B78-5CD1-70C1-7D77EF45D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538" y="2376073"/>
            <a:ext cx="5050520" cy="3770594"/>
          </a:xfrm>
          <a:prstGeom prst="rect">
            <a:avLst/>
          </a:prstGeom>
        </p:spPr>
      </p:pic>
    </p:spTree>
    <p:extLst>
      <p:ext uri="{BB962C8B-B14F-4D97-AF65-F5344CB8AC3E}">
        <p14:creationId xmlns:p14="http://schemas.microsoft.com/office/powerpoint/2010/main" val="2032960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57D4-7C4C-148A-C7A4-18CA48C6EC94}"/>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E97FB876-819C-069B-A635-739595C81506}"/>
              </a:ext>
            </a:extLst>
          </p:cNvPr>
          <p:cNvSpPr>
            <a:spLocks noGrp="1"/>
          </p:cNvSpPr>
          <p:nvPr>
            <p:ph idx="1"/>
          </p:nvPr>
        </p:nvSpPr>
        <p:spPr>
          <a:xfrm>
            <a:off x="838200" y="1549932"/>
            <a:ext cx="10515600" cy="721631"/>
          </a:xfrm>
        </p:spPr>
        <p:txBody>
          <a:bodyPr>
            <a:normAutofit/>
          </a:bodyPr>
          <a:lstStyle/>
          <a:p>
            <a:pPr marL="0" indent="0">
              <a:buNone/>
            </a:pPr>
            <a:r>
              <a:rPr lang="en-US" dirty="0">
                <a:latin typeface="Söhne"/>
              </a:rPr>
              <a:t>5</a:t>
            </a:r>
            <a:r>
              <a:rPr lang="en-US" b="0" i="0" dirty="0">
                <a:effectLst/>
                <a:latin typeface="Söhne"/>
              </a:rPr>
              <a:t>. The number of movies and their average rating by release year.</a:t>
            </a:r>
            <a:endParaRPr lang="en-US" dirty="0"/>
          </a:p>
        </p:txBody>
      </p:sp>
      <p:pic>
        <p:nvPicPr>
          <p:cNvPr id="9" name="Picture 8" descr="A screen shot of a computer&#10;&#10;Description automatically generated">
            <a:extLst>
              <a:ext uri="{FF2B5EF4-FFF2-40B4-BE49-F238E27FC236}">
                <a16:creationId xmlns:a16="http://schemas.microsoft.com/office/drawing/2014/main" id="{E9498A9E-BEDC-E016-BDC8-D0DA802C2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97" y="2395287"/>
            <a:ext cx="5124703" cy="138205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DC50C14-532A-039E-994A-57F09F2F9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453" y="2395287"/>
            <a:ext cx="4093547" cy="3768993"/>
          </a:xfrm>
          <a:prstGeom prst="rect">
            <a:avLst/>
          </a:prstGeom>
        </p:spPr>
      </p:pic>
    </p:spTree>
    <p:extLst>
      <p:ext uri="{BB962C8B-B14F-4D97-AF65-F5344CB8AC3E}">
        <p14:creationId xmlns:p14="http://schemas.microsoft.com/office/powerpoint/2010/main" val="237267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57D4-7C4C-148A-C7A4-18CA48C6EC94}"/>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E97FB876-819C-069B-A635-739595C81506}"/>
              </a:ext>
            </a:extLst>
          </p:cNvPr>
          <p:cNvSpPr>
            <a:spLocks noGrp="1"/>
          </p:cNvSpPr>
          <p:nvPr>
            <p:ph idx="1"/>
          </p:nvPr>
        </p:nvSpPr>
        <p:spPr>
          <a:xfrm>
            <a:off x="838200" y="1549932"/>
            <a:ext cx="10515600" cy="721631"/>
          </a:xfrm>
        </p:spPr>
        <p:txBody>
          <a:bodyPr>
            <a:normAutofit fontScale="92500" lnSpcReduction="20000"/>
          </a:bodyPr>
          <a:lstStyle/>
          <a:p>
            <a:pPr marL="0" indent="0">
              <a:buNone/>
            </a:pPr>
            <a:r>
              <a:rPr lang="en-US" dirty="0">
                <a:latin typeface="Söhne"/>
              </a:rPr>
              <a:t>6</a:t>
            </a:r>
            <a:r>
              <a:rPr lang="en-US" b="0" i="0" dirty="0">
                <a:effectLst/>
                <a:latin typeface="Söhne"/>
              </a:rPr>
              <a:t>. Top 10 popular genres based on the average movie rating. The results are grouped by genres and sorted in descending order of the average rating.</a:t>
            </a:r>
            <a:endParaRPr lang="en-US" dirty="0"/>
          </a:p>
        </p:txBody>
      </p:sp>
      <p:pic>
        <p:nvPicPr>
          <p:cNvPr id="5" name="Picture 4" descr="A screen shot of a computer program&#10;&#10;Description automatically generated">
            <a:extLst>
              <a:ext uri="{FF2B5EF4-FFF2-40B4-BE49-F238E27FC236}">
                <a16:creationId xmlns:a16="http://schemas.microsoft.com/office/drawing/2014/main" id="{B793BC7A-506A-403E-8254-E030714B5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056" y="2446668"/>
            <a:ext cx="4228033" cy="1668132"/>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A15A940A-53BE-AAA9-316A-FF24C4195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668" y="2393896"/>
            <a:ext cx="4497910" cy="3386417"/>
          </a:xfrm>
          <a:prstGeom prst="rect">
            <a:avLst/>
          </a:prstGeom>
        </p:spPr>
      </p:pic>
    </p:spTree>
    <p:extLst>
      <p:ext uri="{BB962C8B-B14F-4D97-AF65-F5344CB8AC3E}">
        <p14:creationId xmlns:p14="http://schemas.microsoft.com/office/powerpoint/2010/main" val="2363529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57D4-7C4C-148A-C7A4-18CA48C6EC94}"/>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E97FB876-819C-069B-A635-739595C81506}"/>
              </a:ext>
            </a:extLst>
          </p:cNvPr>
          <p:cNvSpPr>
            <a:spLocks noGrp="1"/>
          </p:cNvSpPr>
          <p:nvPr>
            <p:ph idx="1"/>
          </p:nvPr>
        </p:nvSpPr>
        <p:spPr>
          <a:xfrm>
            <a:off x="838200" y="1549932"/>
            <a:ext cx="10515600" cy="721631"/>
          </a:xfrm>
        </p:spPr>
        <p:txBody>
          <a:bodyPr>
            <a:normAutofit fontScale="92500" lnSpcReduction="20000"/>
          </a:bodyPr>
          <a:lstStyle/>
          <a:p>
            <a:pPr marL="0" indent="0">
              <a:buNone/>
            </a:pPr>
            <a:r>
              <a:rPr lang="en-US" b="0" i="0" dirty="0">
                <a:effectLst/>
                <a:latin typeface="Söhne"/>
              </a:rPr>
              <a:t>7. It calculates the number of movies in each of the three vote categories (low, moderate, high) and their average rating.</a:t>
            </a:r>
            <a:endParaRPr lang="en-US" dirty="0"/>
          </a:p>
        </p:txBody>
      </p:sp>
      <p:pic>
        <p:nvPicPr>
          <p:cNvPr id="5" name="Picture 4" descr="A computer screen shot of text&#10;&#10;Description automatically generated">
            <a:extLst>
              <a:ext uri="{FF2B5EF4-FFF2-40B4-BE49-F238E27FC236}">
                <a16:creationId xmlns:a16="http://schemas.microsoft.com/office/drawing/2014/main" id="{CA5901EC-5208-385F-34FF-AA3E868E2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955" y="2415684"/>
            <a:ext cx="4669459" cy="231960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49E5CB6-9E82-D18E-0049-65E150464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587" y="2415683"/>
            <a:ext cx="4709233" cy="1209260"/>
          </a:xfrm>
          <a:prstGeom prst="rect">
            <a:avLst/>
          </a:prstGeom>
        </p:spPr>
      </p:pic>
    </p:spTree>
    <p:extLst>
      <p:ext uri="{BB962C8B-B14F-4D97-AF65-F5344CB8AC3E}">
        <p14:creationId xmlns:p14="http://schemas.microsoft.com/office/powerpoint/2010/main" val="619297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57D4-7C4C-148A-C7A4-18CA48C6EC94}"/>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E97FB876-819C-069B-A635-739595C81506}"/>
              </a:ext>
            </a:extLst>
          </p:cNvPr>
          <p:cNvSpPr>
            <a:spLocks noGrp="1"/>
          </p:cNvSpPr>
          <p:nvPr>
            <p:ph idx="1"/>
          </p:nvPr>
        </p:nvSpPr>
        <p:spPr>
          <a:xfrm>
            <a:off x="838200" y="1549932"/>
            <a:ext cx="10515600" cy="1325563"/>
          </a:xfrm>
        </p:spPr>
        <p:txBody>
          <a:bodyPr>
            <a:normAutofit fontScale="77500" lnSpcReduction="20000"/>
          </a:bodyPr>
          <a:lstStyle/>
          <a:p>
            <a:pPr marL="0" indent="0">
              <a:buNone/>
            </a:pPr>
            <a:r>
              <a:rPr lang="en-US" dirty="0">
                <a:latin typeface="Söhne"/>
              </a:rPr>
              <a:t>8</a:t>
            </a:r>
            <a:r>
              <a:rPr lang="en-US" b="0" i="0" dirty="0">
                <a:effectLst/>
                <a:latin typeface="Söhne"/>
              </a:rPr>
              <a:t>. The minimum and maximum movie ratings in each of the three vote categories (low, moderate, high). The results are grouped by vote categories and display the average rating, minimum, and maximum rating for each category. This allows for a more detailed examination of the distribution of movie ratings based on the number of votes</a:t>
            </a:r>
            <a:endParaRPr lang="en-US" dirty="0"/>
          </a:p>
        </p:txBody>
      </p:sp>
      <p:pic>
        <p:nvPicPr>
          <p:cNvPr id="9" name="Picture 8" descr="A screen shot of a computer code&#10;&#10;Description automatically generated">
            <a:extLst>
              <a:ext uri="{FF2B5EF4-FFF2-40B4-BE49-F238E27FC236}">
                <a16:creationId xmlns:a16="http://schemas.microsoft.com/office/drawing/2014/main" id="{5F141E2E-13EC-3AED-7D4B-63797FD13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12" y="2717304"/>
            <a:ext cx="4632127" cy="250783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3D51C04-E17E-1900-64EF-8EACC52AC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17304"/>
            <a:ext cx="5693070" cy="1114467"/>
          </a:xfrm>
          <a:prstGeom prst="rect">
            <a:avLst/>
          </a:prstGeom>
        </p:spPr>
      </p:pic>
    </p:spTree>
    <p:extLst>
      <p:ext uri="{BB962C8B-B14F-4D97-AF65-F5344CB8AC3E}">
        <p14:creationId xmlns:p14="http://schemas.microsoft.com/office/powerpoint/2010/main" val="1559594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57D4-7C4C-148A-C7A4-18CA48C6EC94}"/>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E97FB876-819C-069B-A635-739595C81506}"/>
              </a:ext>
            </a:extLst>
          </p:cNvPr>
          <p:cNvSpPr>
            <a:spLocks noGrp="1"/>
          </p:cNvSpPr>
          <p:nvPr>
            <p:ph idx="1"/>
          </p:nvPr>
        </p:nvSpPr>
        <p:spPr>
          <a:xfrm>
            <a:off x="838200" y="1549932"/>
            <a:ext cx="10515600" cy="1008211"/>
          </a:xfrm>
        </p:spPr>
        <p:txBody>
          <a:bodyPr>
            <a:normAutofit fontScale="77500" lnSpcReduction="20000"/>
          </a:bodyPr>
          <a:lstStyle/>
          <a:p>
            <a:pPr marL="0" indent="0">
              <a:buNone/>
            </a:pPr>
            <a:r>
              <a:rPr lang="en-US" b="0" i="0" dirty="0">
                <a:effectLst/>
                <a:latin typeface="Söhne"/>
              </a:rPr>
              <a:t>9. Information about the shortest and longest movies. The query compares the duration of movies with the minimum and maximum duration values and displays the titles, durations, and ratings of these movies, indicating whether a movie is the shortest or longest.</a:t>
            </a:r>
            <a:endParaRPr lang="en-US" dirty="0"/>
          </a:p>
        </p:txBody>
      </p:sp>
      <p:pic>
        <p:nvPicPr>
          <p:cNvPr id="6" name="Picture 5" descr="A screen shot of a computer&#10;&#10;Description automatically generated">
            <a:extLst>
              <a:ext uri="{FF2B5EF4-FFF2-40B4-BE49-F238E27FC236}">
                <a16:creationId xmlns:a16="http://schemas.microsoft.com/office/drawing/2014/main" id="{890D1734-137E-E691-80F0-959840E80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629" y="2558143"/>
            <a:ext cx="8312205" cy="2348922"/>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E4272DC3-388E-188C-B4DD-8A37E9F61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29" y="5266109"/>
            <a:ext cx="6295633" cy="1016821"/>
          </a:xfrm>
          <a:prstGeom prst="rect">
            <a:avLst/>
          </a:prstGeom>
        </p:spPr>
      </p:pic>
    </p:spTree>
    <p:extLst>
      <p:ext uri="{BB962C8B-B14F-4D97-AF65-F5344CB8AC3E}">
        <p14:creationId xmlns:p14="http://schemas.microsoft.com/office/powerpoint/2010/main" val="2000872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D453-D1A1-0975-4835-75D2E73F82AF}"/>
              </a:ext>
            </a:extLst>
          </p:cNvPr>
          <p:cNvSpPr>
            <a:spLocks noGrp="1"/>
          </p:cNvSpPr>
          <p:nvPr>
            <p:ph type="title"/>
          </p:nvPr>
        </p:nvSpPr>
        <p:spPr>
          <a:xfrm>
            <a:off x="838201" y="215820"/>
            <a:ext cx="10515600" cy="1325563"/>
          </a:xfrm>
        </p:spPr>
        <p:txBody>
          <a:bodyPr/>
          <a:lstStyle/>
          <a:p>
            <a:r>
              <a:rPr lang="en-US" sz="4400" b="1" dirty="0"/>
              <a:t>Vizualization</a:t>
            </a:r>
            <a:endParaRPr lang="en-US" b="1" dirty="0"/>
          </a:p>
        </p:txBody>
      </p:sp>
      <p:sp>
        <p:nvSpPr>
          <p:cNvPr id="4" name="Content Placeholder 2">
            <a:extLst>
              <a:ext uri="{FF2B5EF4-FFF2-40B4-BE49-F238E27FC236}">
                <a16:creationId xmlns:a16="http://schemas.microsoft.com/office/drawing/2014/main" id="{FD91A440-788E-0E71-9802-F4EA4A0ADC81}"/>
              </a:ext>
            </a:extLst>
          </p:cNvPr>
          <p:cNvSpPr>
            <a:spLocks noGrp="1"/>
          </p:cNvSpPr>
          <p:nvPr>
            <p:ph idx="1"/>
          </p:nvPr>
        </p:nvSpPr>
        <p:spPr>
          <a:xfrm>
            <a:off x="838199" y="1290611"/>
            <a:ext cx="9797143" cy="883049"/>
          </a:xfrm>
        </p:spPr>
        <p:txBody>
          <a:bodyPr anchor="t">
            <a:normAutofit fontScale="92500" lnSpcReduction="20000"/>
          </a:bodyPr>
          <a:lstStyle/>
          <a:p>
            <a:r>
              <a:rPr lang="en-US" sz="2200" b="0" i="0" dirty="0">
                <a:effectLst/>
                <a:latin typeface="Söhne"/>
              </a:rPr>
              <a:t>Visualizations have been created from the obtained dataset and an SQL query has been executed from Python</a:t>
            </a:r>
            <a:endParaRPr lang="ru-RU" sz="2200" b="0" i="0" dirty="0">
              <a:effectLst/>
              <a:latin typeface="Söhne"/>
            </a:endParaRPr>
          </a:p>
          <a:p>
            <a:r>
              <a:rPr lang="en-US" sz="2200" dirty="0"/>
              <a:t>Top 10 movies:</a:t>
            </a:r>
          </a:p>
        </p:txBody>
      </p:sp>
      <p:pic>
        <p:nvPicPr>
          <p:cNvPr id="5" name="Picture 4" descr="A blue and white graph&#10;&#10;Description automatically generated">
            <a:extLst>
              <a:ext uri="{FF2B5EF4-FFF2-40B4-BE49-F238E27FC236}">
                <a16:creationId xmlns:a16="http://schemas.microsoft.com/office/drawing/2014/main" id="{5154A5AB-392F-0ABD-00AD-618B1CED4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742" y="2173660"/>
            <a:ext cx="8991600" cy="4625310"/>
          </a:xfrm>
          <a:prstGeom prst="rect">
            <a:avLst/>
          </a:prstGeom>
        </p:spPr>
      </p:pic>
    </p:spTree>
    <p:extLst>
      <p:ext uri="{BB962C8B-B14F-4D97-AF65-F5344CB8AC3E}">
        <p14:creationId xmlns:p14="http://schemas.microsoft.com/office/powerpoint/2010/main" val="3546316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D453-D1A1-0975-4835-75D2E73F82AF}"/>
              </a:ext>
            </a:extLst>
          </p:cNvPr>
          <p:cNvSpPr>
            <a:spLocks noGrp="1"/>
          </p:cNvSpPr>
          <p:nvPr>
            <p:ph type="title"/>
          </p:nvPr>
        </p:nvSpPr>
        <p:spPr>
          <a:xfrm>
            <a:off x="838200" y="256268"/>
            <a:ext cx="10515600" cy="1325563"/>
          </a:xfrm>
        </p:spPr>
        <p:txBody>
          <a:bodyPr/>
          <a:lstStyle/>
          <a:p>
            <a:r>
              <a:rPr lang="en-US" sz="4400" b="0" i="0" dirty="0">
                <a:effectLst/>
                <a:latin typeface="Söhne"/>
              </a:rPr>
              <a:t>Top popular genres by rating</a:t>
            </a:r>
            <a:endParaRPr lang="en-US" sz="4400" dirty="0"/>
          </a:p>
        </p:txBody>
      </p:sp>
      <p:pic>
        <p:nvPicPr>
          <p:cNvPr id="6" name="Picture 5" descr="A graph of blue rectangular bars with black text&#10;&#10;Description automatically generated">
            <a:extLst>
              <a:ext uri="{FF2B5EF4-FFF2-40B4-BE49-F238E27FC236}">
                <a16:creationId xmlns:a16="http://schemas.microsoft.com/office/drawing/2014/main" id="{B03A8EB4-59C2-6A80-08F6-A0A7AF417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91" y="1262737"/>
            <a:ext cx="9144018" cy="5486411"/>
          </a:xfrm>
          <a:prstGeom prst="rect">
            <a:avLst/>
          </a:prstGeom>
        </p:spPr>
      </p:pic>
    </p:spTree>
    <p:extLst>
      <p:ext uri="{BB962C8B-B14F-4D97-AF65-F5344CB8AC3E}">
        <p14:creationId xmlns:p14="http://schemas.microsoft.com/office/powerpoint/2010/main" val="2838207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9F23-AB92-21C9-33BF-2FB45E84B65E}"/>
              </a:ext>
            </a:extLst>
          </p:cNvPr>
          <p:cNvSpPr>
            <a:spLocks noGrp="1"/>
          </p:cNvSpPr>
          <p:nvPr>
            <p:ph type="title"/>
          </p:nvPr>
        </p:nvSpPr>
        <p:spPr>
          <a:xfrm>
            <a:off x="3875314" y="2531382"/>
            <a:ext cx="3701143" cy="1325563"/>
          </a:xfrm>
        </p:spPr>
        <p:txBody>
          <a:bodyPr/>
          <a:lstStyle/>
          <a:p>
            <a:pPr algn="ctr"/>
            <a:r>
              <a:rPr lang="en-US" b="1" dirty="0"/>
              <a:t>Thank you!</a:t>
            </a:r>
          </a:p>
        </p:txBody>
      </p:sp>
    </p:spTree>
    <p:extLst>
      <p:ext uri="{BB962C8B-B14F-4D97-AF65-F5344CB8AC3E}">
        <p14:creationId xmlns:p14="http://schemas.microsoft.com/office/powerpoint/2010/main" val="4065434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0D8D8-9FB8-EBCF-2D56-F3FFB7658A8A}"/>
              </a:ext>
            </a:extLst>
          </p:cNvPr>
          <p:cNvSpPr>
            <a:spLocks noGrp="1"/>
          </p:cNvSpPr>
          <p:nvPr>
            <p:ph idx="1"/>
          </p:nvPr>
        </p:nvSpPr>
        <p:spPr>
          <a:xfrm>
            <a:off x="7363305" y="1334914"/>
            <a:ext cx="3309257" cy="639574"/>
          </a:xfrm>
        </p:spPr>
        <p:txBody>
          <a:bodyPr/>
          <a:lstStyle/>
          <a:p>
            <a:pPr marL="0" indent="0">
              <a:buNone/>
            </a:pPr>
            <a:r>
              <a:rPr lang="en-US" b="1" dirty="0"/>
              <a:t>Attributes</a:t>
            </a:r>
            <a:r>
              <a:rPr lang="en-US" dirty="0"/>
              <a:t>:</a:t>
            </a:r>
            <a:endParaRPr lang="ru-RU" dirty="0"/>
          </a:p>
          <a:p>
            <a:endParaRPr lang="en-US" dirty="0"/>
          </a:p>
        </p:txBody>
      </p:sp>
      <p:graphicFrame>
        <p:nvGraphicFramePr>
          <p:cNvPr id="4" name="Table 3">
            <a:extLst>
              <a:ext uri="{FF2B5EF4-FFF2-40B4-BE49-F238E27FC236}">
                <a16:creationId xmlns:a16="http://schemas.microsoft.com/office/drawing/2014/main" id="{58E3186A-15CB-CE4E-3A2A-EEF49E4AD9D6}"/>
              </a:ext>
            </a:extLst>
          </p:cNvPr>
          <p:cNvGraphicFramePr>
            <a:graphicFrameLocks/>
          </p:cNvGraphicFramePr>
          <p:nvPr>
            <p:extLst>
              <p:ext uri="{D42A27DB-BD31-4B8C-83A1-F6EECF244321}">
                <p14:modId xmlns:p14="http://schemas.microsoft.com/office/powerpoint/2010/main" val="3100287777"/>
              </p:ext>
            </p:extLst>
          </p:nvPr>
        </p:nvGraphicFramePr>
        <p:xfrm>
          <a:off x="7363305" y="1974488"/>
          <a:ext cx="4132009" cy="4450080"/>
        </p:xfrm>
        <a:graphic>
          <a:graphicData uri="http://schemas.openxmlformats.org/drawingml/2006/table">
            <a:tbl>
              <a:tblPr firstRow="1" bandRow="1">
                <a:tableStyleId>{5C22544A-7EE6-4342-B048-85BDC9FD1C3A}</a:tableStyleId>
              </a:tblPr>
              <a:tblGrid>
                <a:gridCol w="1509014">
                  <a:extLst>
                    <a:ext uri="{9D8B030D-6E8A-4147-A177-3AD203B41FA5}">
                      <a16:colId xmlns:a16="http://schemas.microsoft.com/office/drawing/2014/main" val="4059942565"/>
                    </a:ext>
                  </a:extLst>
                </a:gridCol>
                <a:gridCol w="2622995">
                  <a:extLst>
                    <a:ext uri="{9D8B030D-6E8A-4147-A177-3AD203B41FA5}">
                      <a16:colId xmlns:a16="http://schemas.microsoft.com/office/drawing/2014/main" val="3891503287"/>
                    </a:ext>
                  </a:extLst>
                </a:gridCol>
              </a:tblGrid>
              <a:tr h="370840">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2317839823"/>
                  </a:ext>
                </a:extLst>
              </a:tr>
              <a:tr h="370840">
                <a:tc>
                  <a:txBody>
                    <a:bodyPr/>
                    <a:lstStyle/>
                    <a:p>
                      <a:r>
                        <a:rPr lang="en-US" sz="1800" b="0" i="0" kern="1200" dirty="0">
                          <a:solidFill>
                            <a:schemeClr val="dk1"/>
                          </a:solidFill>
                          <a:effectLst/>
                          <a:latin typeface="+mn-lt"/>
                          <a:ea typeface="+mn-ea"/>
                          <a:cs typeface="+mn-cs"/>
                        </a:rPr>
                        <a:t>title</a:t>
                      </a:r>
                      <a:endParaRPr lang="en-US" dirty="0"/>
                    </a:p>
                  </a:txBody>
                  <a:tcPr/>
                </a:tc>
                <a:tc>
                  <a:txBody>
                    <a:bodyPr/>
                    <a:lstStyle/>
                    <a:p>
                      <a:r>
                        <a:rPr lang="en-US" dirty="0"/>
                        <a:t>the name of the movie</a:t>
                      </a:r>
                    </a:p>
                  </a:txBody>
                  <a:tcPr/>
                </a:tc>
                <a:extLst>
                  <a:ext uri="{0D108BD9-81ED-4DB2-BD59-A6C34878D82A}">
                    <a16:rowId xmlns:a16="http://schemas.microsoft.com/office/drawing/2014/main" val="2392822230"/>
                  </a:ext>
                </a:extLst>
              </a:tr>
              <a:tr h="370840">
                <a:tc>
                  <a:txBody>
                    <a:bodyPr/>
                    <a:lstStyle/>
                    <a:p>
                      <a:r>
                        <a:rPr lang="en-US" sz="1800" b="0" i="0" kern="1200" dirty="0">
                          <a:solidFill>
                            <a:schemeClr val="dk1"/>
                          </a:solidFill>
                          <a:effectLst/>
                          <a:latin typeface="+mn-lt"/>
                          <a:ea typeface="+mn-ea"/>
                          <a:cs typeface="+mn-cs"/>
                        </a:rPr>
                        <a:t>genre</a:t>
                      </a:r>
                      <a:endParaRPr lang="en-US" dirty="0"/>
                    </a:p>
                  </a:txBody>
                  <a:tcPr/>
                </a:tc>
                <a:tc>
                  <a:txBody>
                    <a:bodyPr/>
                    <a:lstStyle/>
                    <a:p>
                      <a:r>
                        <a:rPr lang="en-US" sz="1800" b="0" i="0" kern="1200" dirty="0">
                          <a:solidFill>
                            <a:schemeClr val="dk1"/>
                          </a:solidFill>
                          <a:effectLst/>
                          <a:latin typeface="+mn-lt"/>
                          <a:ea typeface="+mn-ea"/>
                          <a:cs typeface="+mn-cs"/>
                        </a:rPr>
                        <a:t>genre o</a:t>
                      </a:r>
                      <a:r>
                        <a:rPr lang="en-US" dirty="0"/>
                        <a:t>f the movie</a:t>
                      </a:r>
                    </a:p>
                  </a:txBody>
                  <a:tcPr/>
                </a:tc>
                <a:extLst>
                  <a:ext uri="{0D108BD9-81ED-4DB2-BD59-A6C34878D82A}">
                    <a16:rowId xmlns:a16="http://schemas.microsoft.com/office/drawing/2014/main" val="3839603408"/>
                  </a:ext>
                </a:extLst>
              </a:tr>
              <a:tr h="370840">
                <a:tc>
                  <a:txBody>
                    <a:bodyPr/>
                    <a:lstStyle/>
                    <a:p>
                      <a:r>
                        <a:rPr lang="en-US" sz="1800" b="0" i="0" kern="1200" dirty="0">
                          <a:solidFill>
                            <a:schemeClr val="dk1"/>
                          </a:solidFill>
                          <a:effectLst/>
                          <a:latin typeface="+mn-lt"/>
                          <a:ea typeface="+mn-ea"/>
                          <a:cs typeface="+mn-cs"/>
                        </a:rPr>
                        <a:t>description</a:t>
                      </a:r>
                      <a:endParaRPr lang="en-US" dirty="0"/>
                    </a:p>
                  </a:txBody>
                  <a:tcPr/>
                </a:tc>
                <a:tc>
                  <a:txBody>
                    <a:bodyPr/>
                    <a:lstStyle/>
                    <a:p>
                      <a:r>
                        <a:rPr lang="en-US" sz="1800" b="0" i="0" kern="1200" dirty="0">
                          <a:solidFill>
                            <a:schemeClr val="dk1"/>
                          </a:solidFill>
                          <a:effectLst/>
                          <a:latin typeface="+mn-lt"/>
                          <a:ea typeface="+mn-ea"/>
                          <a:cs typeface="+mn-cs"/>
                        </a:rPr>
                        <a:t>description </a:t>
                      </a:r>
                      <a:r>
                        <a:rPr lang="en-US" dirty="0"/>
                        <a:t>of the movie</a:t>
                      </a:r>
                    </a:p>
                  </a:txBody>
                  <a:tcPr/>
                </a:tc>
                <a:extLst>
                  <a:ext uri="{0D108BD9-81ED-4DB2-BD59-A6C34878D82A}">
                    <a16:rowId xmlns:a16="http://schemas.microsoft.com/office/drawing/2014/main" val="3707199329"/>
                  </a:ext>
                </a:extLst>
              </a:tr>
              <a:tr h="370840">
                <a:tc>
                  <a:txBody>
                    <a:bodyPr/>
                    <a:lstStyle/>
                    <a:p>
                      <a:r>
                        <a:rPr lang="en-US" sz="1800" b="0" i="0" kern="1200" dirty="0">
                          <a:solidFill>
                            <a:schemeClr val="dk1"/>
                          </a:solidFill>
                          <a:effectLst/>
                          <a:latin typeface="+mn-lt"/>
                          <a:ea typeface="+mn-ea"/>
                          <a:cs typeface="+mn-cs"/>
                        </a:rPr>
                        <a:t>director</a:t>
                      </a:r>
                      <a:endParaRPr lang="en-US" dirty="0"/>
                    </a:p>
                  </a:txBody>
                  <a:tcPr/>
                </a:tc>
                <a:tc>
                  <a:txBody>
                    <a:bodyPr/>
                    <a:lstStyle/>
                    <a:p>
                      <a:r>
                        <a:rPr lang="en-US" sz="1800" b="0" i="0" kern="1200" dirty="0">
                          <a:solidFill>
                            <a:schemeClr val="dk1"/>
                          </a:solidFill>
                          <a:effectLst/>
                          <a:latin typeface="+mn-lt"/>
                          <a:ea typeface="+mn-ea"/>
                          <a:cs typeface="+mn-cs"/>
                        </a:rPr>
                        <a:t>director o</a:t>
                      </a:r>
                      <a:r>
                        <a:rPr lang="en-US" dirty="0"/>
                        <a:t>f the movie</a:t>
                      </a:r>
                    </a:p>
                  </a:txBody>
                  <a:tcPr/>
                </a:tc>
                <a:extLst>
                  <a:ext uri="{0D108BD9-81ED-4DB2-BD59-A6C34878D82A}">
                    <a16:rowId xmlns:a16="http://schemas.microsoft.com/office/drawing/2014/main" val="1773389435"/>
                  </a:ext>
                </a:extLst>
              </a:tr>
              <a:tr h="370840">
                <a:tc>
                  <a:txBody>
                    <a:bodyPr/>
                    <a:lstStyle/>
                    <a:p>
                      <a:r>
                        <a:rPr lang="en-US" sz="1800" b="0" i="0" kern="1200" dirty="0">
                          <a:solidFill>
                            <a:schemeClr val="dk1"/>
                          </a:solidFill>
                          <a:effectLst/>
                          <a:latin typeface="+mn-lt"/>
                          <a:ea typeface="+mn-ea"/>
                          <a:cs typeface="+mn-cs"/>
                        </a:rPr>
                        <a:t>actors</a:t>
                      </a:r>
                      <a:endParaRPr lang="en-US" dirty="0"/>
                    </a:p>
                  </a:txBody>
                  <a:tcPr/>
                </a:tc>
                <a:tc>
                  <a:txBody>
                    <a:bodyPr/>
                    <a:lstStyle/>
                    <a:p>
                      <a:r>
                        <a:rPr lang="en-US" sz="1800" b="0" i="0" kern="1200" dirty="0">
                          <a:solidFill>
                            <a:schemeClr val="dk1"/>
                          </a:solidFill>
                          <a:effectLst/>
                          <a:latin typeface="+mn-lt"/>
                          <a:ea typeface="+mn-ea"/>
                          <a:cs typeface="+mn-cs"/>
                        </a:rPr>
                        <a:t>actors in</a:t>
                      </a:r>
                      <a:r>
                        <a:rPr lang="en-US" dirty="0"/>
                        <a:t> the movie</a:t>
                      </a:r>
                    </a:p>
                  </a:txBody>
                  <a:tcPr/>
                </a:tc>
                <a:extLst>
                  <a:ext uri="{0D108BD9-81ED-4DB2-BD59-A6C34878D82A}">
                    <a16:rowId xmlns:a16="http://schemas.microsoft.com/office/drawing/2014/main" val="3086899618"/>
                  </a:ext>
                </a:extLst>
              </a:tr>
              <a:tr h="370840">
                <a:tc>
                  <a:txBody>
                    <a:bodyPr/>
                    <a:lstStyle/>
                    <a:p>
                      <a:r>
                        <a:rPr lang="en-US" sz="1800" b="0" i="0" kern="1200" dirty="0">
                          <a:solidFill>
                            <a:schemeClr val="dk1"/>
                          </a:solidFill>
                          <a:effectLst/>
                          <a:latin typeface="+mn-lt"/>
                          <a:ea typeface="+mn-ea"/>
                          <a:cs typeface="+mn-cs"/>
                        </a:rPr>
                        <a:t>year</a:t>
                      </a:r>
                      <a:endParaRPr lang="en-US" dirty="0"/>
                    </a:p>
                  </a:txBody>
                  <a:tcPr/>
                </a:tc>
                <a:tc>
                  <a:txBody>
                    <a:bodyPr/>
                    <a:lstStyle/>
                    <a:p>
                      <a:r>
                        <a:rPr lang="en-US" sz="1800" b="0" i="0" kern="1200" dirty="0">
                          <a:solidFill>
                            <a:schemeClr val="dk1"/>
                          </a:solidFill>
                          <a:effectLst/>
                          <a:latin typeface="+mn-lt"/>
                          <a:ea typeface="+mn-ea"/>
                          <a:cs typeface="+mn-cs"/>
                        </a:rPr>
                        <a:t>year of release</a:t>
                      </a:r>
                      <a:endParaRPr lang="en-US" dirty="0"/>
                    </a:p>
                  </a:txBody>
                  <a:tcPr/>
                </a:tc>
                <a:extLst>
                  <a:ext uri="{0D108BD9-81ED-4DB2-BD59-A6C34878D82A}">
                    <a16:rowId xmlns:a16="http://schemas.microsoft.com/office/drawing/2014/main" val="2378389610"/>
                  </a:ext>
                </a:extLst>
              </a:tr>
              <a:tr h="370840">
                <a:tc>
                  <a:txBody>
                    <a:bodyPr/>
                    <a:lstStyle/>
                    <a:p>
                      <a:r>
                        <a:rPr lang="en-US" sz="1800" b="0" i="0" kern="1200" dirty="0">
                          <a:solidFill>
                            <a:schemeClr val="dk1"/>
                          </a:solidFill>
                          <a:effectLst/>
                          <a:latin typeface="+mn-lt"/>
                          <a:ea typeface="+mn-ea"/>
                          <a:cs typeface="+mn-cs"/>
                        </a:rPr>
                        <a:t>runtime_min</a:t>
                      </a:r>
                      <a:endParaRPr lang="en-US" dirty="0"/>
                    </a:p>
                  </a:txBody>
                  <a:tcPr/>
                </a:tc>
                <a:tc>
                  <a:txBody>
                    <a:bodyPr/>
                    <a:lstStyle/>
                    <a:p>
                      <a:r>
                        <a:rPr lang="en-US" sz="1800" b="0" i="0" kern="1200" dirty="0">
                          <a:solidFill>
                            <a:schemeClr val="dk1"/>
                          </a:solidFill>
                          <a:effectLst/>
                          <a:latin typeface="+mn-lt"/>
                          <a:ea typeface="+mn-ea"/>
                          <a:cs typeface="+mn-cs"/>
                        </a:rPr>
                        <a:t>the duration of the movie</a:t>
                      </a:r>
                      <a:endParaRPr lang="en-US" dirty="0"/>
                    </a:p>
                  </a:txBody>
                  <a:tcPr/>
                </a:tc>
                <a:extLst>
                  <a:ext uri="{0D108BD9-81ED-4DB2-BD59-A6C34878D82A}">
                    <a16:rowId xmlns:a16="http://schemas.microsoft.com/office/drawing/2014/main" val="2619164783"/>
                  </a:ext>
                </a:extLst>
              </a:tr>
              <a:tr h="370840">
                <a:tc>
                  <a:txBody>
                    <a:bodyPr/>
                    <a:lstStyle/>
                    <a:p>
                      <a:r>
                        <a:rPr lang="en-US" sz="1800" b="0" i="0" kern="1200" dirty="0">
                          <a:solidFill>
                            <a:schemeClr val="dk1"/>
                          </a:solidFill>
                          <a:effectLst/>
                          <a:latin typeface="+mn-lt"/>
                          <a:ea typeface="+mn-ea"/>
                          <a:cs typeface="+mn-cs"/>
                        </a:rPr>
                        <a:t>rating</a:t>
                      </a:r>
                      <a:endParaRPr lang="en-US" dirty="0"/>
                    </a:p>
                  </a:txBody>
                  <a:tcPr/>
                </a:tc>
                <a:tc>
                  <a:txBody>
                    <a:bodyPr/>
                    <a:lstStyle/>
                    <a:p>
                      <a:r>
                        <a:rPr lang="en-US" dirty="0"/>
                        <a:t>rating of the movie</a:t>
                      </a:r>
                    </a:p>
                  </a:txBody>
                  <a:tcPr/>
                </a:tc>
                <a:extLst>
                  <a:ext uri="{0D108BD9-81ED-4DB2-BD59-A6C34878D82A}">
                    <a16:rowId xmlns:a16="http://schemas.microsoft.com/office/drawing/2014/main" val="2875562369"/>
                  </a:ext>
                </a:extLst>
              </a:tr>
              <a:tr h="370840">
                <a:tc>
                  <a:txBody>
                    <a:bodyPr/>
                    <a:lstStyle/>
                    <a:p>
                      <a:r>
                        <a:rPr lang="en-US" dirty="0"/>
                        <a:t>votes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vote for the movie</a:t>
                      </a:r>
                      <a:endParaRPr lang="en-US" dirty="0"/>
                    </a:p>
                  </a:txBody>
                  <a:tcPr/>
                </a:tc>
                <a:extLst>
                  <a:ext uri="{0D108BD9-81ED-4DB2-BD59-A6C34878D82A}">
                    <a16:rowId xmlns:a16="http://schemas.microsoft.com/office/drawing/2014/main" val="3112925954"/>
                  </a:ext>
                </a:extLst>
              </a:tr>
              <a:tr h="370840">
                <a:tc>
                  <a:txBody>
                    <a:bodyPr/>
                    <a:lstStyle/>
                    <a:p>
                      <a:r>
                        <a:rPr lang="en-US" dirty="0"/>
                        <a:t>revenue_mln</a:t>
                      </a:r>
                    </a:p>
                  </a:txBody>
                  <a:tcPr/>
                </a:tc>
                <a:tc>
                  <a:txBody>
                    <a:bodyPr/>
                    <a:lstStyle/>
                    <a:p>
                      <a:r>
                        <a:rPr lang="en-US" dirty="0"/>
                        <a:t>revenue in millions</a:t>
                      </a:r>
                    </a:p>
                  </a:txBody>
                  <a:tcPr/>
                </a:tc>
                <a:extLst>
                  <a:ext uri="{0D108BD9-81ED-4DB2-BD59-A6C34878D82A}">
                    <a16:rowId xmlns:a16="http://schemas.microsoft.com/office/drawing/2014/main" val="548073582"/>
                  </a:ext>
                </a:extLst>
              </a:tr>
              <a:tr h="370840">
                <a:tc>
                  <a:txBody>
                    <a:bodyPr/>
                    <a:lstStyle/>
                    <a:p>
                      <a:r>
                        <a:rPr lang="en-US" dirty="0"/>
                        <a:t>metascore</a:t>
                      </a:r>
                    </a:p>
                  </a:txBody>
                  <a:tcPr/>
                </a:tc>
                <a:tc>
                  <a:txBody>
                    <a:bodyPr/>
                    <a:lstStyle/>
                    <a:p>
                      <a:r>
                        <a:rPr lang="en-US" dirty="0"/>
                        <a:t>rating critics</a:t>
                      </a:r>
                    </a:p>
                  </a:txBody>
                  <a:tcPr/>
                </a:tc>
                <a:extLst>
                  <a:ext uri="{0D108BD9-81ED-4DB2-BD59-A6C34878D82A}">
                    <a16:rowId xmlns:a16="http://schemas.microsoft.com/office/drawing/2014/main" val="833331438"/>
                  </a:ext>
                </a:extLst>
              </a:tr>
            </a:tbl>
          </a:graphicData>
        </a:graphic>
      </p:graphicFrame>
      <p:sp>
        <p:nvSpPr>
          <p:cNvPr id="6" name="TextBox 5">
            <a:extLst>
              <a:ext uri="{FF2B5EF4-FFF2-40B4-BE49-F238E27FC236}">
                <a16:creationId xmlns:a16="http://schemas.microsoft.com/office/drawing/2014/main" id="{3F380679-2980-9F44-863F-AEB63C777F90}"/>
              </a:ext>
            </a:extLst>
          </p:cNvPr>
          <p:cNvSpPr txBox="1"/>
          <p:nvPr/>
        </p:nvSpPr>
        <p:spPr>
          <a:xfrm>
            <a:off x="870860" y="1255285"/>
            <a:ext cx="5399313" cy="954107"/>
          </a:xfrm>
          <a:prstGeom prst="rect">
            <a:avLst/>
          </a:prstGeom>
          <a:noFill/>
        </p:spPr>
        <p:txBody>
          <a:bodyPr wrap="square">
            <a:spAutoFit/>
          </a:bodyPr>
          <a:lstStyle/>
          <a:p>
            <a:r>
              <a:rPr lang="en-US" sz="2800" b="1" dirty="0">
                <a:latin typeface="Söhne"/>
              </a:rPr>
              <a:t>General information</a:t>
            </a:r>
            <a:r>
              <a:rPr lang="en-US" sz="2800" dirty="0">
                <a:latin typeface="Söhne"/>
              </a:rPr>
              <a:t>:</a:t>
            </a:r>
          </a:p>
          <a:p>
            <a:endParaRPr lang="ru-RU" sz="2800" dirty="0"/>
          </a:p>
        </p:txBody>
      </p:sp>
      <p:graphicFrame>
        <p:nvGraphicFramePr>
          <p:cNvPr id="7" name="Table 6">
            <a:extLst>
              <a:ext uri="{FF2B5EF4-FFF2-40B4-BE49-F238E27FC236}">
                <a16:creationId xmlns:a16="http://schemas.microsoft.com/office/drawing/2014/main" id="{843C99EC-48CE-614A-10C8-67841A19BCC6}"/>
              </a:ext>
            </a:extLst>
          </p:cNvPr>
          <p:cNvGraphicFramePr>
            <a:graphicFrameLocks noGrp="1"/>
          </p:cNvGraphicFramePr>
          <p:nvPr>
            <p:extLst>
              <p:ext uri="{D42A27DB-BD31-4B8C-83A1-F6EECF244321}">
                <p14:modId xmlns:p14="http://schemas.microsoft.com/office/powerpoint/2010/main" val="3504849187"/>
              </p:ext>
            </p:extLst>
          </p:nvPr>
        </p:nvGraphicFramePr>
        <p:xfrm>
          <a:off x="1001268" y="1974488"/>
          <a:ext cx="5062072" cy="1833880"/>
        </p:xfrm>
        <a:graphic>
          <a:graphicData uri="http://schemas.openxmlformats.org/drawingml/2006/table">
            <a:tbl>
              <a:tblPr firstRow="1" bandRow="1">
                <a:tableStyleId>{5C22544A-7EE6-4342-B048-85BDC9FD1C3A}</a:tableStyleId>
              </a:tblPr>
              <a:tblGrid>
                <a:gridCol w="940562">
                  <a:extLst>
                    <a:ext uri="{9D8B030D-6E8A-4147-A177-3AD203B41FA5}">
                      <a16:colId xmlns:a16="http://schemas.microsoft.com/office/drawing/2014/main" val="498358912"/>
                    </a:ext>
                  </a:extLst>
                </a:gridCol>
                <a:gridCol w="1412177">
                  <a:extLst>
                    <a:ext uri="{9D8B030D-6E8A-4147-A177-3AD203B41FA5}">
                      <a16:colId xmlns:a16="http://schemas.microsoft.com/office/drawing/2014/main" val="355439083"/>
                    </a:ext>
                  </a:extLst>
                </a:gridCol>
                <a:gridCol w="2709333">
                  <a:extLst>
                    <a:ext uri="{9D8B030D-6E8A-4147-A177-3AD203B41FA5}">
                      <a16:colId xmlns:a16="http://schemas.microsoft.com/office/drawing/2014/main" val="3298045236"/>
                    </a:ext>
                  </a:extLst>
                </a:gridCol>
              </a:tblGrid>
              <a:tr h="370840">
                <a:tc>
                  <a:txBody>
                    <a:bodyPr/>
                    <a:lstStyle/>
                    <a:p>
                      <a:r>
                        <a:rPr lang="en-US" dirty="0"/>
                        <a:t>dataset</a:t>
                      </a:r>
                    </a:p>
                  </a:txBody>
                  <a:tcPr/>
                </a:tc>
                <a:tc>
                  <a:txBody>
                    <a:bodyPr/>
                    <a:lstStyle/>
                    <a:p>
                      <a:r>
                        <a:rPr lang="en-US" sz="1800" dirty="0"/>
                        <a:t>data</a:t>
                      </a:r>
                      <a:endParaRPr lang="en-US" dirty="0"/>
                    </a:p>
                  </a:txBody>
                  <a:tcPr/>
                </a:tc>
                <a:tc>
                  <a:txBody>
                    <a:bodyPr/>
                    <a:lstStyle/>
                    <a:p>
                      <a:r>
                        <a:rPr lang="en-US" sz="1800" dirty="0"/>
                        <a:t>description of project</a:t>
                      </a:r>
                      <a:endParaRPr lang="en-US" dirty="0"/>
                    </a:p>
                  </a:txBody>
                  <a:tcPr/>
                </a:tc>
                <a:extLst>
                  <a:ext uri="{0D108BD9-81ED-4DB2-BD59-A6C34878D82A}">
                    <a16:rowId xmlns:a16="http://schemas.microsoft.com/office/drawing/2014/main" val="2296554350"/>
                  </a:ext>
                </a:extLst>
              </a:tr>
              <a:tr h="370840">
                <a:tc>
                  <a:txBody>
                    <a:bodyPr/>
                    <a:lstStyle/>
                    <a:p>
                      <a:r>
                        <a:rPr lang="en-US" dirty="0"/>
                        <a:t>Kaggle, IMDB</a:t>
                      </a:r>
                    </a:p>
                  </a:txBody>
                  <a:tcPr/>
                </a:tc>
                <a:tc>
                  <a:txBody>
                    <a:bodyPr/>
                    <a:lstStyle/>
                    <a:p>
                      <a:r>
                        <a:rPr lang="ru-RU" sz="1800" b="0" i="0" dirty="0">
                          <a:effectLst/>
                          <a:latin typeface="Söhne"/>
                        </a:rPr>
                        <a:t>1000 </a:t>
                      </a:r>
                      <a:r>
                        <a:rPr lang="en-US" sz="1800" b="0" i="0" dirty="0">
                          <a:effectLst/>
                          <a:latin typeface="Söhne"/>
                        </a:rPr>
                        <a:t>movies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effectLst/>
                          <a:latin typeface="Söhne"/>
                        </a:rPr>
                        <a:t>analyzing a database of movies (IMDB) and extracting various insights from it</a:t>
                      </a:r>
                      <a:endParaRPr lang="en-US" dirty="0"/>
                    </a:p>
                    <a:p>
                      <a:endParaRPr lang="en-US" dirty="0"/>
                    </a:p>
                  </a:txBody>
                  <a:tcPr/>
                </a:tc>
                <a:extLst>
                  <a:ext uri="{0D108BD9-81ED-4DB2-BD59-A6C34878D82A}">
                    <a16:rowId xmlns:a16="http://schemas.microsoft.com/office/drawing/2014/main" val="3687479056"/>
                  </a:ext>
                </a:extLst>
              </a:tr>
            </a:tbl>
          </a:graphicData>
        </a:graphic>
      </p:graphicFrame>
      <p:sp>
        <p:nvSpPr>
          <p:cNvPr id="8" name="Title 1">
            <a:extLst>
              <a:ext uri="{FF2B5EF4-FFF2-40B4-BE49-F238E27FC236}">
                <a16:creationId xmlns:a16="http://schemas.microsoft.com/office/drawing/2014/main" id="{319B1074-54C1-EAF2-0164-BC6E554E7D93}"/>
              </a:ext>
            </a:extLst>
          </p:cNvPr>
          <p:cNvSpPr>
            <a:spLocks noGrp="1"/>
          </p:cNvSpPr>
          <p:nvPr>
            <p:ph type="title"/>
          </p:nvPr>
        </p:nvSpPr>
        <p:spPr>
          <a:xfrm>
            <a:off x="805540" y="375512"/>
            <a:ext cx="10515600" cy="908095"/>
          </a:xfrm>
        </p:spPr>
        <p:txBody>
          <a:bodyPr/>
          <a:lstStyle/>
          <a:p>
            <a:r>
              <a:rPr lang="en-US" b="1" dirty="0"/>
              <a:t>Description</a:t>
            </a:r>
          </a:p>
        </p:txBody>
      </p:sp>
    </p:spTree>
    <p:extLst>
      <p:ext uri="{BB962C8B-B14F-4D97-AF65-F5344CB8AC3E}">
        <p14:creationId xmlns:p14="http://schemas.microsoft.com/office/powerpoint/2010/main" val="17916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E2AB-DD83-80F5-B073-A4112ED335D8}"/>
              </a:ext>
            </a:extLst>
          </p:cNvPr>
          <p:cNvSpPr>
            <a:spLocks noGrp="1"/>
          </p:cNvSpPr>
          <p:nvPr>
            <p:ph type="title"/>
          </p:nvPr>
        </p:nvSpPr>
        <p:spPr>
          <a:xfrm>
            <a:off x="838200" y="365126"/>
            <a:ext cx="10515600" cy="1219200"/>
          </a:xfrm>
        </p:spPr>
        <p:txBody>
          <a:bodyPr/>
          <a:lstStyle/>
          <a:p>
            <a:r>
              <a:rPr lang="en-US" b="1" dirty="0"/>
              <a:t>Tasks</a:t>
            </a:r>
          </a:p>
        </p:txBody>
      </p:sp>
      <p:sp>
        <p:nvSpPr>
          <p:cNvPr id="3" name="Content Placeholder 2">
            <a:extLst>
              <a:ext uri="{FF2B5EF4-FFF2-40B4-BE49-F238E27FC236}">
                <a16:creationId xmlns:a16="http://schemas.microsoft.com/office/drawing/2014/main" id="{548B5BD2-4C14-76E7-8937-03C07BAB58A2}"/>
              </a:ext>
            </a:extLst>
          </p:cNvPr>
          <p:cNvSpPr>
            <a:spLocks noGrp="1"/>
          </p:cNvSpPr>
          <p:nvPr>
            <p:ph idx="1"/>
          </p:nvPr>
        </p:nvSpPr>
        <p:spPr>
          <a:xfrm>
            <a:off x="838200" y="1584325"/>
            <a:ext cx="10515600" cy="4351338"/>
          </a:xfrm>
        </p:spPr>
        <p:txBody>
          <a:bodyPr>
            <a:noAutofit/>
          </a:bodyPr>
          <a:lstStyle/>
          <a:p>
            <a:pPr marL="0" indent="0" algn="l">
              <a:buNone/>
            </a:pPr>
            <a:r>
              <a:rPr lang="en-US" sz="2200" b="1" i="0" dirty="0">
                <a:effectLst/>
                <a:latin typeface="Söhne"/>
              </a:rPr>
              <a:t>1. Top 10 movies with the highest rating</a:t>
            </a:r>
            <a:r>
              <a:rPr lang="en-US" sz="2200" b="0" i="0" dirty="0">
                <a:effectLst/>
                <a:latin typeface="Söhne"/>
              </a:rPr>
              <a:t>:</a:t>
            </a:r>
          </a:p>
          <a:p>
            <a:pPr marL="0" indent="0" algn="l">
              <a:buNone/>
            </a:pPr>
            <a:r>
              <a:rPr lang="en-US" sz="2200" dirty="0">
                <a:latin typeface="Söhne"/>
              </a:rPr>
              <a:t>     </a:t>
            </a:r>
            <a:r>
              <a:rPr lang="en-US" sz="2200" b="0" i="0" dirty="0">
                <a:effectLst/>
                <a:latin typeface="Söhne"/>
              </a:rPr>
              <a:t>Create a list of the top 10 movies with the highest rating.</a:t>
            </a:r>
          </a:p>
          <a:p>
            <a:pPr marL="0" indent="0" algn="l">
              <a:buNone/>
            </a:pPr>
            <a:r>
              <a:rPr lang="en-US" sz="2200" b="1" dirty="0">
                <a:latin typeface="Söhne"/>
              </a:rPr>
              <a:t>2. </a:t>
            </a:r>
            <a:r>
              <a:rPr lang="en-US" sz="2200" b="1" i="0" dirty="0">
                <a:effectLst/>
                <a:latin typeface="Söhne"/>
              </a:rPr>
              <a:t>Top 5 directors with the highest average metascore of movies</a:t>
            </a:r>
            <a:r>
              <a:rPr lang="en-US" sz="2200" b="0" i="0" dirty="0">
                <a:effectLst/>
                <a:latin typeface="Söhne"/>
              </a:rPr>
              <a:t>:</a:t>
            </a:r>
          </a:p>
          <a:p>
            <a:pPr marL="0" indent="0" algn="l">
              <a:buNone/>
            </a:pPr>
            <a:r>
              <a:rPr lang="en-US" sz="2200" dirty="0">
                <a:latin typeface="Söhne"/>
              </a:rPr>
              <a:t>     </a:t>
            </a:r>
            <a:r>
              <a:rPr lang="en-US" sz="2200" b="0" i="0" dirty="0">
                <a:effectLst/>
                <a:latin typeface="Söhne"/>
              </a:rPr>
              <a:t>Identify the top 5 directors with the highest average metascore for their movies.</a:t>
            </a:r>
          </a:p>
          <a:p>
            <a:pPr marL="0" indent="0" algn="l">
              <a:buNone/>
            </a:pPr>
            <a:r>
              <a:rPr lang="en-US" sz="2200" b="1" i="0" dirty="0">
                <a:effectLst/>
                <a:latin typeface="Söhne"/>
              </a:rPr>
              <a:t>3. Movies with the highest box office revenue</a:t>
            </a:r>
            <a:r>
              <a:rPr lang="en-US" sz="2200" b="0" i="0" dirty="0">
                <a:effectLst/>
                <a:latin typeface="Söhne"/>
              </a:rPr>
              <a:t>: </a:t>
            </a:r>
          </a:p>
          <a:p>
            <a:pPr marL="0" indent="0" algn="l">
              <a:buNone/>
            </a:pPr>
            <a:r>
              <a:rPr lang="en-US" sz="2200" dirty="0">
                <a:latin typeface="Söhne"/>
              </a:rPr>
              <a:t>     </a:t>
            </a:r>
            <a:r>
              <a:rPr lang="en-US" sz="2200" b="0" i="0" dirty="0">
                <a:effectLst/>
                <a:latin typeface="Söhne"/>
              </a:rPr>
              <a:t>Compile a list of movies with the highest box office revenues.</a:t>
            </a:r>
          </a:p>
          <a:p>
            <a:pPr marL="0" indent="0" algn="l">
              <a:buNone/>
            </a:pPr>
            <a:r>
              <a:rPr lang="en-US" sz="2200" b="1" i="0" dirty="0">
                <a:effectLst/>
                <a:latin typeface="Söhne"/>
              </a:rPr>
              <a:t>4. Most popular genres among the audience</a:t>
            </a:r>
            <a:r>
              <a:rPr lang="en-US" sz="2200" b="0" i="0" dirty="0">
                <a:effectLst/>
                <a:latin typeface="Söhne"/>
              </a:rPr>
              <a:t>:</a:t>
            </a:r>
          </a:p>
          <a:p>
            <a:pPr marL="0" indent="0" algn="l">
              <a:buNone/>
            </a:pPr>
            <a:r>
              <a:rPr lang="en-US" sz="2200" dirty="0">
                <a:latin typeface="Söhne"/>
              </a:rPr>
              <a:t>     </a:t>
            </a:r>
            <a:r>
              <a:rPr lang="en-US" sz="2200" b="0" i="0" dirty="0">
                <a:effectLst/>
                <a:latin typeface="Söhne"/>
              </a:rPr>
              <a:t>Determine the most popular genres among the audience.</a:t>
            </a:r>
          </a:p>
          <a:p>
            <a:pPr marL="0" indent="0" algn="l">
              <a:buNone/>
            </a:pPr>
            <a:r>
              <a:rPr lang="en-US" sz="2200" b="1" i="0" dirty="0">
                <a:effectLst/>
                <a:latin typeface="Söhne"/>
              </a:rPr>
              <a:t>5. Number of movies and average rating by release year</a:t>
            </a:r>
            <a:r>
              <a:rPr lang="en-US" sz="2200" b="0" i="0" dirty="0">
                <a:effectLst/>
                <a:latin typeface="Söhne"/>
              </a:rPr>
              <a:t>:</a:t>
            </a:r>
          </a:p>
          <a:p>
            <a:pPr marL="0" indent="0" algn="l">
              <a:buNone/>
            </a:pPr>
            <a:r>
              <a:rPr lang="en-US" sz="2200" b="0" i="0" dirty="0">
                <a:effectLst/>
                <a:latin typeface="Söhne"/>
              </a:rPr>
              <a:t>    Calculate the number of movies and the average rating by release year.</a:t>
            </a:r>
          </a:p>
          <a:p>
            <a:endParaRPr lang="en-US" sz="2200" dirty="0"/>
          </a:p>
        </p:txBody>
      </p:sp>
    </p:spTree>
    <p:extLst>
      <p:ext uri="{BB962C8B-B14F-4D97-AF65-F5344CB8AC3E}">
        <p14:creationId xmlns:p14="http://schemas.microsoft.com/office/powerpoint/2010/main" val="1813759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023C-1ACF-8909-BC98-6743980353E3}"/>
              </a:ext>
            </a:extLst>
          </p:cNvPr>
          <p:cNvSpPr>
            <a:spLocks noGrp="1"/>
          </p:cNvSpPr>
          <p:nvPr>
            <p:ph type="title"/>
          </p:nvPr>
        </p:nvSpPr>
        <p:spPr>
          <a:xfrm>
            <a:off x="838200" y="365126"/>
            <a:ext cx="10515600" cy="1050018"/>
          </a:xfrm>
        </p:spPr>
        <p:txBody>
          <a:bodyPr/>
          <a:lstStyle/>
          <a:p>
            <a:r>
              <a:rPr lang="en-US" b="1" dirty="0"/>
              <a:t>Tasks</a:t>
            </a:r>
          </a:p>
        </p:txBody>
      </p:sp>
      <p:sp>
        <p:nvSpPr>
          <p:cNvPr id="3" name="Content Placeholder 2">
            <a:extLst>
              <a:ext uri="{FF2B5EF4-FFF2-40B4-BE49-F238E27FC236}">
                <a16:creationId xmlns:a16="http://schemas.microsoft.com/office/drawing/2014/main" id="{6C2F6B25-EEC7-43DB-EC8D-73BB5505BE40}"/>
              </a:ext>
            </a:extLst>
          </p:cNvPr>
          <p:cNvSpPr>
            <a:spLocks noGrp="1"/>
          </p:cNvSpPr>
          <p:nvPr>
            <p:ph idx="1"/>
          </p:nvPr>
        </p:nvSpPr>
        <p:spPr>
          <a:xfrm>
            <a:off x="838200" y="1520825"/>
            <a:ext cx="10515600" cy="4705804"/>
          </a:xfrm>
        </p:spPr>
        <p:txBody>
          <a:bodyPr>
            <a:noAutofit/>
          </a:bodyPr>
          <a:lstStyle/>
          <a:p>
            <a:pPr marL="0" indent="0" algn="l">
              <a:buNone/>
            </a:pPr>
            <a:r>
              <a:rPr lang="en-US" sz="2200" b="1" i="0" dirty="0">
                <a:effectLst/>
                <a:latin typeface="Söhne"/>
              </a:rPr>
              <a:t>6. Top popular genres by rating</a:t>
            </a:r>
            <a:r>
              <a:rPr lang="en-US" sz="2200" b="0" i="0" dirty="0">
                <a:effectLst/>
                <a:latin typeface="Söhne"/>
              </a:rPr>
              <a:t>:</a:t>
            </a:r>
          </a:p>
          <a:p>
            <a:pPr marL="0" indent="0" algn="l">
              <a:buNone/>
            </a:pPr>
            <a:r>
              <a:rPr lang="en-US" sz="2200" b="0" i="0" dirty="0">
                <a:effectLst/>
                <a:latin typeface="Söhne"/>
              </a:rPr>
              <a:t>     Identify the top popular genres based on their ratings.</a:t>
            </a:r>
          </a:p>
          <a:p>
            <a:pPr marL="0" indent="0" algn="l">
              <a:buNone/>
            </a:pPr>
            <a:r>
              <a:rPr lang="en-US" sz="2200" b="1" i="0" dirty="0">
                <a:effectLst/>
                <a:latin typeface="Söhne"/>
              </a:rPr>
              <a:t>7. Number of movies in each votes category</a:t>
            </a:r>
            <a:r>
              <a:rPr lang="en-US" sz="2200" b="0" i="0" dirty="0">
                <a:effectLst/>
                <a:latin typeface="Söhne"/>
              </a:rPr>
              <a:t>:</a:t>
            </a:r>
          </a:p>
          <a:p>
            <a:pPr marL="0" indent="0" algn="l">
              <a:buNone/>
            </a:pPr>
            <a:r>
              <a:rPr lang="en-US" sz="2200" b="0" i="0" dirty="0">
                <a:effectLst/>
                <a:latin typeface="Söhne"/>
              </a:rPr>
              <a:t>    Count the number of movies in each votes category (grouped into categories    "Low“, "Moderate" and "High").</a:t>
            </a:r>
          </a:p>
          <a:p>
            <a:pPr marL="0" indent="0" algn="l">
              <a:buNone/>
            </a:pPr>
            <a:r>
              <a:rPr lang="en-US" sz="2200" b="1" dirty="0">
                <a:latin typeface="Söhne"/>
              </a:rPr>
              <a:t>8</a:t>
            </a:r>
            <a:r>
              <a:rPr lang="en-US" sz="2200" b="1" i="0" dirty="0">
                <a:effectLst/>
                <a:latin typeface="Söhne"/>
              </a:rPr>
              <a:t>. The minimum and maximum rating in each votes category</a:t>
            </a:r>
            <a:r>
              <a:rPr lang="en-US" sz="2200" b="0" i="0" dirty="0">
                <a:effectLst/>
                <a:latin typeface="Söhne"/>
              </a:rPr>
              <a:t>:</a:t>
            </a:r>
          </a:p>
          <a:p>
            <a:pPr marL="0" indent="0" algn="l">
              <a:buNone/>
            </a:pPr>
            <a:r>
              <a:rPr lang="en-US" sz="2200" b="0" i="0" dirty="0">
                <a:effectLst/>
                <a:latin typeface="Söhne"/>
              </a:rPr>
              <a:t>    Determine the minimum and maximum rating in each votes category.</a:t>
            </a:r>
          </a:p>
          <a:p>
            <a:pPr marL="0" indent="0" algn="l">
              <a:buNone/>
            </a:pPr>
            <a:r>
              <a:rPr lang="en-US" sz="2200" b="1" dirty="0">
                <a:latin typeface="Söhne"/>
              </a:rPr>
              <a:t>9</a:t>
            </a:r>
            <a:r>
              <a:rPr lang="en-US" sz="2200" b="1" i="0" dirty="0">
                <a:effectLst/>
                <a:latin typeface="Söhne"/>
              </a:rPr>
              <a:t>. Information about the shortest and longest film</a:t>
            </a:r>
            <a:r>
              <a:rPr lang="en-US" sz="2200" b="0" i="0" dirty="0">
                <a:effectLst/>
                <a:latin typeface="Söhne"/>
              </a:rPr>
              <a:t>:</a:t>
            </a:r>
          </a:p>
          <a:p>
            <a:pPr marL="0" indent="0" algn="l">
              <a:buNone/>
            </a:pPr>
            <a:r>
              <a:rPr lang="en-US" sz="2200" b="0" i="0" dirty="0">
                <a:effectLst/>
                <a:latin typeface="Söhne"/>
              </a:rPr>
              <a:t>      Prepare information about the shortest and longest films.</a:t>
            </a:r>
          </a:p>
          <a:p>
            <a:endParaRPr lang="en-US" sz="2200" dirty="0"/>
          </a:p>
        </p:txBody>
      </p:sp>
    </p:spTree>
    <p:extLst>
      <p:ext uri="{BB962C8B-B14F-4D97-AF65-F5344CB8AC3E}">
        <p14:creationId xmlns:p14="http://schemas.microsoft.com/office/powerpoint/2010/main" val="301213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D453-D1A1-0975-4835-75D2E73F82AF}"/>
              </a:ext>
            </a:extLst>
          </p:cNvPr>
          <p:cNvSpPr>
            <a:spLocks noGrp="1"/>
          </p:cNvSpPr>
          <p:nvPr>
            <p:ph type="title"/>
          </p:nvPr>
        </p:nvSpPr>
        <p:spPr>
          <a:xfrm>
            <a:off x="838200" y="299811"/>
            <a:ext cx="10515600" cy="1325563"/>
          </a:xfrm>
        </p:spPr>
        <p:txBody>
          <a:bodyPr/>
          <a:lstStyle/>
          <a:p>
            <a:r>
              <a:rPr lang="en-US" b="1" i="0" dirty="0">
                <a:effectLst/>
                <a:latin typeface="Söhne"/>
              </a:rPr>
              <a:t>Initial data </a:t>
            </a:r>
            <a:r>
              <a:rPr lang="en-US" b="1" dirty="0">
                <a:latin typeface="Söhne"/>
              </a:rPr>
              <a:t>p</a:t>
            </a:r>
            <a:r>
              <a:rPr lang="en-US" b="1" i="0" dirty="0">
                <a:effectLst/>
                <a:latin typeface="Söhne"/>
              </a:rPr>
              <a:t>rocessing</a:t>
            </a:r>
            <a:endParaRPr lang="en-US" b="1" dirty="0"/>
          </a:p>
        </p:txBody>
      </p:sp>
      <p:pic>
        <p:nvPicPr>
          <p:cNvPr id="5" name="Content Placeholder 4" descr="A screenshot of a computer&#10;&#10;Description automatically generated">
            <a:extLst>
              <a:ext uri="{FF2B5EF4-FFF2-40B4-BE49-F238E27FC236}">
                <a16:creationId xmlns:a16="http://schemas.microsoft.com/office/drawing/2014/main" id="{F1AFCA39-0390-BD98-333C-61A8C2E2FB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852057"/>
            <a:ext cx="10657114" cy="3662646"/>
          </a:xfrm>
        </p:spPr>
      </p:pic>
      <p:sp>
        <p:nvSpPr>
          <p:cNvPr id="7" name="Content Placeholder 2">
            <a:extLst>
              <a:ext uri="{FF2B5EF4-FFF2-40B4-BE49-F238E27FC236}">
                <a16:creationId xmlns:a16="http://schemas.microsoft.com/office/drawing/2014/main" id="{2C631F09-51FD-D56D-9A70-A403D9FFE096}"/>
              </a:ext>
            </a:extLst>
          </p:cNvPr>
          <p:cNvSpPr txBox="1">
            <a:spLocks/>
          </p:cNvSpPr>
          <p:nvPr/>
        </p:nvSpPr>
        <p:spPr>
          <a:xfrm>
            <a:off x="761999" y="1439157"/>
            <a:ext cx="9862457" cy="141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i="0" dirty="0">
                <a:effectLst/>
                <a:latin typeface="Söhne"/>
              </a:rPr>
              <a:t>Renaming columns following naming convention using Python in PyCharm</a:t>
            </a:r>
          </a:p>
          <a:p>
            <a:r>
              <a:rPr lang="en-US" sz="2400" b="0" i="0" dirty="0">
                <a:effectLst/>
                <a:latin typeface="Söhne"/>
              </a:rPr>
              <a:t>Removing duplicate rows</a:t>
            </a:r>
          </a:p>
          <a:p>
            <a:r>
              <a:rPr lang="en-US" sz="2400" b="0" i="0" dirty="0">
                <a:effectLst/>
                <a:latin typeface="Söhne"/>
              </a:rPr>
              <a:t>Dealing with null/missing values</a:t>
            </a:r>
            <a:endParaRPr lang="en-US" sz="2400" dirty="0"/>
          </a:p>
        </p:txBody>
      </p:sp>
    </p:spTree>
    <p:extLst>
      <p:ext uri="{BB962C8B-B14F-4D97-AF65-F5344CB8AC3E}">
        <p14:creationId xmlns:p14="http://schemas.microsoft.com/office/powerpoint/2010/main" val="4010006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28DE-5E2E-0158-D71D-D209E438EA7E}"/>
              </a:ext>
            </a:extLst>
          </p:cNvPr>
          <p:cNvSpPr>
            <a:spLocks noGrp="1"/>
          </p:cNvSpPr>
          <p:nvPr>
            <p:ph type="title"/>
          </p:nvPr>
        </p:nvSpPr>
        <p:spPr/>
        <p:txBody>
          <a:bodyPr/>
          <a:lstStyle/>
          <a:p>
            <a:r>
              <a:rPr lang="en-US" b="1" dirty="0"/>
              <a:t>Connection to database</a:t>
            </a:r>
          </a:p>
        </p:txBody>
      </p:sp>
      <p:pic>
        <p:nvPicPr>
          <p:cNvPr id="7" name="Content Placeholder 6">
            <a:extLst>
              <a:ext uri="{FF2B5EF4-FFF2-40B4-BE49-F238E27FC236}">
                <a16:creationId xmlns:a16="http://schemas.microsoft.com/office/drawing/2014/main" id="{EEF14899-5830-1CC6-46B2-C842528391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1999" y="2503714"/>
            <a:ext cx="10515600" cy="1197657"/>
          </a:xfrm>
        </p:spPr>
      </p:pic>
      <p:sp>
        <p:nvSpPr>
          <p:cNvPr id="8" name="Content Placeholder 2">
            <a:extLst>
              <a:ext uri="{FF2B5EF4-FFF2-40B4-BE49-F238E27FC236}">
                <a16:creationId xmlns:a16="http://schemas.microsoft.com/office/drawing/2014/main" id="{53E231D7-5B25-9E43-D726-C912108BB5D4}"/>
              </a:ext>
            </a:extLst>
          </p:cNvPr>
          <p:cNvSpPr txBox="1">
            <a:spLocks/>
          </p:cNvSpPr>
          <p:nvPr/>
        </p:nvSpPr>
        <p:spPr>
          <a:xfrm>
            <a:off x="761999" y="1439157"/>
            <a:ext cx="10515600" cy="141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i="0" dirty="0">
                <a:effectLst/>
                <a:latin typeface="Söhne"/>
              </a:rPr>
              <a:t>Connect</a:t>
            </a:r>
            <a:r>
              <a:rPr lang="en-US" sz="2400" dirty="0">
                <a:latin typeface="Söhne"/>
              </a:rPr>
              <a:t>ion </a:t>
            </a:r>
            <a:r>
              <a:rPr lang="en-US" sz="2400" b="0" i="0" dirty="0">
                <a:effectLst/>
                <a:latin typeface="Söhne"/>
              </a:rPr>
              <a:t>to the database and data loading</a:t>
            </a:r>
          </a:p>
          <a:p>
            <a:r>
              <a:rPr lang="en-US" sz="2400" dirty="0">
                <a:latin typeface="Söhne"/>
              </a:rPr>
              <a:t>C</a:t>
            </a:r>
            <a:r>
              <a:rPr lang="en-US" sz="2400" b="0" i="0" dirty="0">
                <a:effectLst/>
                <a:latin typeface="Söhne"/>
              </a:rPr>
              <a:t>ompleting the tasks described above using SQLite</a:t>
            </a:r>
            <a:endParaRPr lang="en-US" sz="2400" dirty="0"/>
          </a:p>
        </p:txBody>
      </p:sp>
      <p:pic>
        <p:nvPicPr>
          <p:cNvPr id="12" name="Picture 11" descr="A screenshot of a computer&#10;&#10;Description automatically generated">
            <a:extLst>
              <a:ext uri="{FF2B5EF4-FFF2-40B4-BE49-F238E27FC236}">
                <a16:creationId xmlns:a16="http://schemas.microsoft.com/office/drawing/2014/main" id="{B23BA749-F432-9843-23BE-E9B04D993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9" y="3916614"/>
            <a:ext cx="6610690" cy="2743341"/>
          </a:xfrm>
          <a:prstGeom prst="rect">
            <a:avLst/>
          </a:prstGeom>
        </p:spPr>
      </p:pic>
    </p:spTree>
    <p:extLst>
      <p:ext uri="{BB962C8B-B14F-4D97-AF65-F5344CB8AC3E}">
        <p14:creationId xmlns:p14="http://schemas.microsoft.com/office/powerpoint/2010/main" val="1315450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57D4-7C4C-148A-C7A4-18CA48C6EC94}"/>
              </a:ext>
            </a:extLst>
          </p:cNvPr>
          <p:cNvSpPr>
            <a:spLocks noGrp="1"/>
          </p:cNvSpPr>
          <p:nvPr>
            <p:ph type="title"/>
          </p:nvPr>
        </p:nvSpPr>
        <p:spPr>
          <a:xfrm>
            <a:off x="838200" y="224369"/>
            <a:ext cx="10515600" cy="1325563"/>
          </a:xfrm>
        </p:spPr>
        <p:txBody>
          <a:bodyPr/>
          <a:lstStyle/>
          <a:p>
            <a:r>
              <a:rPr lang="en-US" b="1" dirty="0"/>
              <a:t>Results</a:t>
            </a:r>
          </a:p>
        </p:txBody>
      </p:sp>
      <p:sp>
        <p:nvSpPr>
          <p:cNvPr id="3" name="Content Placeholder 2">
            <a:extLst>
              <a:ext uri="{FF2B5EF4-FFF2-40B4-BE49-F238E27FC236}">
                <a16:creationId xmlns:a16="http://schemas.microsoft.com/office/drawing/2014/main" id="{E97FB876-819C-069B-A635-739595C81506}"/>
              </a:ext>
            </a:extLst>
          </p:cNvPr>
          <p:cNvSpPr>
            <a:spLocks noGrp="1"/>
          </p:cNvSpPr>
          <p:nvPr>
            <p:ph idx="1"/>
          </p:nvPr>
        </p:nvSpPr>
        <p:spPr>
          <a:xfrm>
            <a:off x="838200" y="1549932"/>
            <a:ext cx="10515600" cy="721631"/>
          </a:xfrm>
        </p:spPr>
        <p:txBody>
          <a:bodyPr>
            <a:normAutofit fontScale="92500"/>
          </a:bodyPr>
          <a:lstStyle/>
          <a:p>
            <a:pPr marL="0" indent="0">
              <a:buNone/>
            </a:pPr>
            <a:r>
              <a:rPr lang="en-US" b="0" i="0" dirty="0">
                <a:effectLst/>
                <a:latin typeface="Söhne"/>
              </a:rPr>
              <a:t>1. Top 10 movies with the highest rating in descending order with revenue</a:t>
            </a:r>
            <a:endParaRPr lang="en-US" dirty="0"/>
          </a:p>
        </p:txBody>
      </p:sp>
      <p:pic>
        <p:nvPicPr>
          <p:cNvPr id="19" name="Picture 18" descr="A black background with white text&#10;&#10;Description automatically generated">
            <a:extLst>
              <a:ext uri="{FF2B5EF4-FFF2-40B4-BE49-F238E27FC236}">
                <a16:creationId xmlns:a16="http://schemas.microsoft.com/office/drawing/2014/main" id="{B336E9C2-CBD1-52A7-0CD8-7C93C6D94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271" y="2474216"/>
            <a:ext cx="2848471" cy="1057050"/>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C5B14CFC-5D5F-3705-B4AB-223FF27A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74216"/>
            <a:ext cx="3753811" cy="3663359"/>
          </a:xfrm>
          <a:prstGeom prst="rect">
            <a:avLst/>
          </a:prstGeom>
        </p:spPr>
      </p:pic>
    </p:spTree>
    <p:extLst>
      <p:ext uri="{BB962C8B-B14F-4D97-AF65-F5344CB8AC3E}">
        <p14:creationId xmlns:p14="http://schemas.microsoft.com/office/powerpoint/2010/main" val="199549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57D4-7C4C-148A-C7A4-18CA48C6EC94}"/>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E97FB876-819C-069B-A635-739595C81506}"/>
              </a:ext>
            </a:extLst>
          </p:cNvPr>
          <p:cNvSpPr>
            <a:spLocks noGrp="1"/>
          </p:cNvSpPr>
          <p:nvPr>
            <p:ph idx="1"/>
          </p:nvPr>
        </p:nvSpPr>
        <p:spPr>
          <a:xfrm>
            <a:off x="838200" y="1549932"/>
            <a:ext cx="10515600" cy="721631"/>
          </a:xfrm>
        </p:spPr>
        <p:txBody>
          <a:bodyPr>
            <a:normAutofit/>
          </a:bodyPr>
          <a:lstStyle/>
          <a:p>
            <a:pPr marL="0" indent="0">
              <a:buNone/>
            </a:pPr>
            <a:r>
              <a:rPr lang="en-US" dirty="0">
                <a:latin typeface="Söhne"/>
              </a:rPr>
              <a:t>2</a:t>
            </a:r>
            <a:r>
              <a:rPr lang="en-US" b="0" i="0" dirty="0">
                <a:effectLst/>
                <a:latin typeface="Söhne"/>
              </a:rPr>
              <a:t>. Top 5 directors with the highest average movie ratings</a:t>
            </a:r>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D43909EA-84F6-2327-8D3C-7B0CEA3B5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277162"/>
            <a:ext cx="7311705" cy="152402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031FFB2-4457-E543-E9B3-5BCAE6936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4124156"/>
            <a:ext cx="4102163" cy="1986310"/>
          </a:xfrm>
          <a:prstGeom prst="rect">
            <a:avLst/>
          </a:prstGeom>
        </p:spPr>
      </p:pic>
    </p:spTree>
    <p:extLst>
      <p:ext uri="{BB962C8B-B14F-4D97-AF65-F5344CB8AC3E}">
        <p14:creationId xmlns:p14="http://schemas.microsoft.com/office/powerpoint/2010/main" val="3697646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57D4-7C4C-148A-C7A4-18CA48C6EC94}"/>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E97FB876-819C-069B-A635-739595C81506}"/>
              </a:ext>
            </a:extLst>
          </p:cNvPr>
          <p:cNvSpPr>
            <a:spLocks noGrp="1"/>
          </p:cNvSpPr>
          <p:nvPr>
            <p:ph idx="1"/>
          </p:nvPr>
        </p:nvSpPr>
        <p:spPr>
          <a:xfrm>
            <a:off x="838200" y="1549932"/>
            <a:ext cx="10515600" cy="721631"/>
          </a:xfrm>
        </p:spPr>
        <p:txBody>
          <a:bodyPr>
            <a:normAutofit fontScale="92500" lnSpcReduction="20000"/>
          </a:bodyPr>
          <a:lstStyle/>
          <a:p>
            <a:pPr marL="0" indent="0">
              <a:buNone/>
            </a:pPr>
            <a:r>
              <a:rPr lang="en-US" b="0" i="0" dirty="0">
                <a:effectLst/>
                <a:latin typeface="Söhne"/>
              </a:rPr>
              <a:t>3. 10 movies with the highest box office revenue, displaying their titles and revenue in descending order.</a:t>
            </a:r>
            <a:endParaRPr lang="en-US" dirty="0"/>
          </a:p>
        </p:txBody>
      </p:sp>
      <p:pic>
        <p:nvPicPr>
          <p:cNvPr id="5" name="Picture 4" descr="A black screen with white text&#10;&#10;Description automatically generated">
            <a:extLst>
              <a:ext uri="{FF2B5EF4-FFF2-40B4-BE49-F238E27FC236}">
                <a16:creationId xmlns:a16="http://schemas.microsoft.com/office/drawing/2014/main" id="{DE5A03C2-1D2D-CEBF-F816-91651E65C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371" y="2336877"/>
            <a:ext cx="5305858" cy="1068875"/>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F6D87FFF-F23B-05F7-4581-98F1E30D1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440" y="2336877"/>
            <a:ext cx="5305858" cy="3327751"/>
          </a:xfrm>
          <a:prstGeom prst="rect">
            <a:avLst/>
          </a:prstGeom>
        </p:spPr>
      </p:pic>
    </p:spTree>
    <p:extLst>
      <p:ext uri="{BB962C8B-B14F-4D97-AF65-F5344CB8AC3E}">
        <p14:creationId xmlns:p14="http://schemas.microsoft.com/office/powerpoint/2010/main" val="2177968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2982</TotalTime>
  <Words>637</Words>
  <Application>Microsoft Office PowerPoint</Application>
  <PresentationFormat>Widescreen</PresentationFormat>
  <Paragraphs>87</Paragraphs>
  <Slides>18</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Söhne</vt:lpstr>
      <vt:lpstr>Office Theme</vt:lpstr>
      <vt:lpstr>Movie Data Analysis</vt:lpstr>
      <vt:lpstr>Description</vt:lpstr>
      <vt:lpstr>Tasks</vt:lpstr>
      <vt:lpstr>Tasks</vt:lpstr>
      <vt:lpstr>Initial data processing</vt:lpstr>
      <vt:lpstr>Connection to database</vt:lpstr>
      <vt:lpstr>Results</vt:lpstr>
      <vt:lpstr>Results</vt:lpstr>
      <vt:lpstr>Results</vt:lpstr>
      <vt:lpstr>Results</vt:lpstr>
      <vt:lpstr>Results</vt:lpstr>
      <vt:lpstr>Results</vt:lpstr>
      <vt:lpstr>Results</vt:lpstr>
      <vt:lpstr>Results</vt:lpstr>
      <vt:lpstr>Results</vt:lpstr>
      <vt:lpstr>Vizualization</vt:lpstr>
      <vt:lpstr>Top popular genres by rating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Data Analysis</dc:title>
  <dc:creator>Nursultanov, Medet</dc:creator>
  <cp:lastModifiedBy>Nursultanov, Medet</cp:lastModifiedBy>
  <cp:revision>13</cp:revision>
  <dcterms:created xsi:type="dcterms:W3CDTF">2023-10-23T07:28:36Z</dcterms:created>
  <dcterms:modified xsi:type="dcterms:W3CDTF">2023-10-25T09:11:35Z</dcterms:modified>
</cp:coreProperties>
</file>